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hWk09FBDBfc8F9GJTA1PGwqX/d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subTitle" idx="1"/>
          </p:nvPr>
        </p:nvSpPr>
        <p:spPr>
          <a:xfrm>
            <a:off x="2266975" y="4702163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 sz="67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 UK healthy eating model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4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 sz="3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           Christchurch food Festival Education Trust. Charity Reg No.  1127292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 sz="3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Bournemouth University: MSc Nutrition and Behaviour Student: Dani </a:t>
            </a:r>
            <a:endParaRPr/>
          </a:p>
        </p:txBody>
      </p:sp>
      <p:sp>
        <p:nvSpPr>
          <p:cNvPr id="85" name="Google Shape;85;p1"/>
          <p:cNvSpPr txBox="1"/>
          <p:nvPr/>
        </p:nvSpPr>
        <p:spPr>
          <a:xfrm>
            <a:off x="2528475" y="2111875"/>
            <a:ext cx="75873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1F3864"/>
                </a:solidFill>
                <a:latin typeface="Arial"/>
                <a:ea typeface="Arial"/>
                <a:cs typeface="Arial"/>
                <a:sym typeface="Arial"/>
              </a:rPr>
              <a:t>Eat Well Guide </a:t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47200" y="-206302"/>
            <a:ext cx="2954426" cy="302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193584">
            <a:off x="618562" y="-269876"/>
            <a:ext cx="3417000" cy="3499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2361441">
            <a:off x="9319705" y="2607207"/>
            <a:ext cx="2851846" cy="2920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88206">
            <a:off x="331086" y="2665471"/>
            <a:ext cx="2856671" cy="2925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"/>
          <p:cNvSpPr txBox="1">
            <a:spLocks noGrp="1"/>
          </p:cNvSpPr>
          <p:nvPr>
            <p:ph type="ctrTitle"/>
          </p:nvPr>
        </p:nvSpPr>
        <p:spPr>
          <a:xfrm>
            <a:off x="130627" y="130629"/>
            <a:ext cx="3102429" cy="1245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7200"/>
              <a:buFont typeface="Arial"/>
              <a:buNone/>
            </a:pPr>
            <a:r>
              <a:rPr lang="en-US" sz="72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Fluids</a:t>
            </a:r>
            <a:r>
              <a:rPr lang="en-US" sz="7200"/>
              <a:t> </a:t>
            </a:r>
            <a:endParaRPr/>
          </a:p>
        </p:txBody>
      </p:sp>
      <p:sp>
        <p:nvSpPr>
          <p:cNvPr id="158" name="Google Shape;158;p10"/>
          <p:cNvSpPr txBox="1">
            <a:spLocks noGrp="1"/>
          </p:cNvSpPr>
          <p:nvPr>
            <p:ph type="subTitle" idx="1"/>
          </p:nvPr>
        </p:nvSpPr>
        <p:spPr>
          <a:xfrm>
            <a:off x="373516" y="1463562"/>
            <a:ext cx="6868886" cy="6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We should drink 6-8 glasses of fluid every day.</a:t>
            </a:r>
            <a:endParaRPr/>
          </a:p>
        </p:txBody>
      </p:sp>
      <p:sp>
        <p:nvSpPr>
          <p:cNvPr id="159" name="Google Shape;159;p10"/>
          <p:cNvSpPr txBox="1"/>
          <p:nvPr/>
        </p:nvSpPr>
        <p:spPr>
          <a:xfrm>
            <a:off x="7717972" y="1774372"/>
            <a:ext cx="438694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What do you think are the best drinks to have for our bodies? </a:t>
            </a:r>
            <a:endParaRPr/>
          </a:p>
        </p:txBody>
      </p:sp>
      <p:sp>
        <p:nvSpPr>
          <p:cNvPr id="160" name="Google Shape;160;p10"/>
          <p:cNvSpPr txBox="1"/>
          <p:nvPr/>
        </p:nvSpPr>
        <p:spPr>
          <a:xfrm>
            <a:off x="849086" y="4321629"/>
            <a:ext cx="68688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Fruit juice and smoothies count towards your fluid consumption, but they contain </a:t>
            </a:r>
            <a:r>
              <a:rPr lang="en-US" sz="2800">
                <a:solidFill>
                  <a:srgbClr val="002060"/>
                </a:solidFill>
              </a:rPr>
              <a:t>high amounts of sugar</a:t>
            </a: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that can damage teeth, so limit these drinks</a:t>
            </a:r>
            <a:endParaRPr sz="28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Google Shape;161;p10"/>
          <p:cNvPicPr preferRelativeResize="0"/>
          <p:nvPr/>
        </p:nvPicPr>
        <p:blipFill rotWithShape="1">
          <a:blip r:embed="rId3">
            <a:alphaModFix/>
          </a:blip>
          <a:srcRect l="86124" t="25873" b="58332"/>
          <a:stretch/>
        </p:blipFill>
        <p:spPr>
          <a:xfrm>
            <a:off x="5057774" y="1872343"/>
            <a:ext cx="2286001" cy="2664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"/>
          <p:cNvSpPr txBox="1">
            <a:spLocks noGrp="1"/>
          </p:cNvSpPr>
          <p:nvPr>
            <p:ph type="ctrTitle"/>
          </p:nvPr>
        </p:nvSpPr>
        <p:spPr>
          <a:xfrm>
            <a:off x="244798" y="295275"/>
            <a:ext cx="11702400" cy="9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Foods high in fat, salt and sugars </a:t>
            </a:r>
            <a:endParaRPr/>
          </a:p>
        </p:txBody>
      </p:sp>
      <p:sp>
        <p:nvSpPr>
          <p:cNvPr id="167" name="Google Shape;167;p11"/>
          <p:cNvSpPr txBox="1">
            <a:spLocks noGrp="1"/>
          </p:cNvSpPr>
          <p:nvPr>
            <p:ph type="subTitle" idx="1"/>
          </p:nvPr>
        </p:nvSpPr>
        <p:spPr>
          <a:xfrm>
            <a:off x="583746" y="5333527"/>
            <a:ext cx="6194100" cy="5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These foods are not very nutritious but are okay in small amounts, and we can eat them in occasion. </a:t>
            </a:r>
            <a:endParaRPr/>
          </a:p>
        </p:txBody>
      </p:sp>
      <p:sp>
        <p:nvSpPr>
          <p:cNvPr id="168" name="Google Shape;168;p11"/>
          <p:cNvSpPr txBox="1"/>
          <p:nvPr/>
        </p:nvSpPr>
        <p:spPr>
          <a:xfrm>
            <a:off x="6490432" y="2045009"/>
            <a:ext cx="54537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These foods include…chocolate, cakes, biscuits, full-sugar soft drinks, butter and ice cream.</a:t>
            </a:r>
            <a:endParaRPr sz="24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2060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9" name="Google Shape;16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71713" y="1572291"/>
            <a:ext cx="3990121" cy="3143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"/>
          <p:cNvSpPr txBox="1">
            <a:spLocks noGrp="1"/>
          </p:cNvSpPr>
          <p:nvPr>
            <p:ph type="subTitle" idx="1"/>
          </p:nvPr>
        </p:nvSpPr>
        <p:spPr>
          <a:xfrm>
            <a:off x="-152400" y="146277"/>
            <a:ext cx="9144000" cy="556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800"/>
              <a:buNone/>
            </a:pPr>
            <a:r>
              <a:rPr lang="en-US" sz="4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Which of these Foods belong to the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4800"/>
              <a:buNone/>
            </a:pPr>
            <a:r>
              <a:rPr lang="en-US" sz="4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fruit and vegetable group?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" name="Google Shape;17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7362" y="2163762"/>
            <a:ext cx="1930400" cy="158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33824" y="5037931"/>
            <a:ext cx="1854200" cy="1401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97388" y="2399388"/>
            <a:ext cx="19431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86490" y="4518692"/>
            <a:ext cx="1943100" cy="124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4224" y="4362683"/>
            <a:ext cx="2163763" cy="2495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01686" y="4869692"/>
            <a:ext cx="1778000" cy="158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896496" y="632052"/>
            <a:ext cx="4138328" cy="42376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3"/>
          <p:cNvSpPr txBox="1">
            <a:spLocks noGrp="1"/>
          </p:cNvSpPr>
          <p:nvPr>
            <p:ph type="ctrTitle"/>
          </p:nvPr>
        </p:nvSpPr>
        <p:spPr>
          <a:xfrm>
            <a:off x="185057" y="1395413"/>
            <a:ext cx="9416143" cy="962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Which of these foods belong to the potatoes, bread, rice and pasta group? </a:t>
            </a:r>
            <a:endParaRPr/>
          </a:p>
        </p:txBody>
      </p:sp>
      <p:pic>
        <p:nvPicPr>
          <p:cNvPr id="187" name="Google Shape;18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212" y="2471738"/>
            <a:ext cx="181610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22184" y="4443639"/>
            <a:ext cx="1689100" cy="189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77155" y="4299857"/>
            <a:ext cx="1790700" cy="177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30012" y="2614839"/>
            <a:ext cx="17145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69702" y="4547507"/>
            <a:ext cx="1943100" cy="128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29556" y="2563813"/>
            <a:ext cx="2423115" cy="177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91184" y="481694"/>
            <a:ext cx="3886805" cy="3980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4"/>
          <p:cNvSpPr txBox="1">
            <a:spLocks noGrp="1"/>
          </p:cNvSpPr>
          <p:nvPr>
            <p:ph type="ctrTitle"/>
          </p:nvPr>
        </p:nvSpPr>
        <p:spPr>
          <a:xfrm>
            <a:off x="213632" y="1538275"/>
            <a:ext cx="9416100" cy="9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Which of these foods belong to the Dairy and alternatives group ? </a:t>
            </a:r>
            <a:endParaRPr/>
          </a:p>
        </p:txBody>
      </p:sp>
      <p:pic>
        <p:nvPicPr>
          <p:cNvPr id="199" name="Google Shape;19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" y="2238375"/>
            <a:ext cx="182880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38928" y="2319337"/>
            <a:ext cx="1854200" cy="172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90203" y="2686049"/>
            <a:ext cx="1752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52588" y="4184649"/>
            <a:ext cx="1930400" cy="177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743903" y="4514849"/>
            <a:ext cx="1892300" cy="168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55722" y="4913324"/>
            <a:ext cx="2498481" cy="146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125403" y="1138250"/>
            <a:ext cx="3167670" cy="32436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5"/>
          <p:cNvSpPr txBox="1">
            <a:spLocks noGrp="1"/>
          </p:cNvSpPr>
          <p:nvPr>
            <p:ph type="ctrTitle"/>
          </p:nvPr>
        </p:nvSpPr>
        <p:spPr>
          <a:xfrm>
            <a:off x="185057" y="1423988"/>
            <a:ext cx="9416143" cy="962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Which of these foods belong to the beans, pulses, fish, eggs and meat group ? </a:t>
            </a:r>
            <a:endParaRPr/>
          </a:p>
        </p:txBody>
      </p:sp>
      <p:pic>
        <p:nvPicPr>
          <p:cNvPr id="211" name="Google Shape;21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5300" y="2719387"/>
            <a:ext cx="1943100" cy="156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78150" y="2719387"/>
            <a:ext cx="1866900" cy="166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65800" y="2719387"/>
            <a:ext cx="19558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60450" y="5187949"/>
            <a:ext cx="1917700" cy="15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207000" y="4870449"/>
            <a:ext cx="1778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085485" y="1119528"/>
            <a:ext cx="3599779" cy="3686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"/>
          <p:cNvSpPr txBox="1"/>
          <p:nvPr/>
        </p:nvSpPr>
        <p:spPr>
          <a:xfrm>
            <a:off x="600104" y="400075"/>
            <a:ext cx="5986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To be healthy… </a:t>
            </a:r>
            <a:endParaRPr/>
          </a:p>
        </p:txBody>
      </p:sp>
      <p:sp>
        <p:nvSpPr>
          <p:cNvPr id="222" name="Google Shape;222;p16"/>
          <p:cNvSpPr txBox="1"/>
          <p:nvPr/>
        </p:nvSpPr>
        <p:spPr>
          <a:xfrm>
            <a:off x="231150" y="1409200"/>
            <a:ext cx="11729700" cy="55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Eat lots of fruit and vegetables – at least 5 every day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Have lots of potatoes, bread, rice and wholegrain </a:t>
            </a:r>
            <a:r>
              <a:rPr lang="en-US" sz="3200">
                <a:solidFill>
                  <a:srgbClr val="002060"/>
                </a:solidFill>
              </a:rPr>
              <a:t>breakfast </a:t>
            </a: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cereals.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Eat some foods from the dairy (or alternatives) food group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Eat some foods from the beans, pulses, fish, eggs and meat food group</a:t>
            </a:r>
            <a:endParaRPr/>
          </a:p>
          <a:p>
            <a:pPr marL="285750" marR="0" lvl="0" indent="-82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Eat a balance and variety of different foods every day.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>
            <a:spLocks noGrp="1"/>
          </p:cNvSpPr>
          <p:nvPr>
            <p:ph type="ctrTitle"/>
          </p:nvPr>
        </p:nvSpPr>
        <p:spPr>
          <a:xfrm>
            <a:off x="3091542" y="1295399"/>
            <a:ext cx="6357257" cy="91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Learning Objectives </a:t>
            </a:r>
            <a:endParaRPr/>
          </a:p>
        </p:txBody>
      </p:sp>
      <p:sp>
        <p:nvSpPr>
          <p:cNvPr id="95" name="Google Shape;95;p2"/>
          <p:cNvSpPr txBox="1">
            <a:spLocks noGrp="1"/>
          </p:cNvSpPr>
          <p:nvPr>
            <p:ph type="subTitle" idx="1"/>
          </p:nvPr>
        </p:nvSpPr>
        <p:spPr>
          <a:xfrm>
            <a:off x="1534886" y="2807381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1.) To learn about the UK’s healthy eating model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2.) To have an idea of how to identify a well balanced diet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3.) To be able to name the different food groups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>
            <a:spLocks noGrp="1"/>
          </p:cNvSpPr>
          <p:nvPr>
            <p:ph type="ctrTitle"/>
          </p:nvPr>
        </p:nvSpPr>
        <p:spPr>
          <a:xfrm>
            <a:off x="2138350" y="174175"/>
            <a:ext cx="8234700" cy="9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 Eat Well Guide </a:t>
            </a:r>
            <a:endParaRPr/>
          </a:p>
        </p:txBody>
      </p:sp>
      <p:sp>
        <p:nvSpPr>
          <p:cNvPr id="101" name="Google Shape;101;p3"/>
          <p:cNvSpPr txBox="1">
            <a:spLocks noGrp="1"/>
          </p:cNvSpPr>
          <p:nvPr>
            <p:ph type="subTitle" idx="1"/>
          </p:nvPr>
        </p:nvSpPr>
        <p:spPr>
          <a:xfrm>
            <a:off x="1458687" y="124686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In the UK the healthy eating model is called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lang="en-US" sz="32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 Eatwell Guide </a:t>
            </a:r>
            <a:endParaRPr/>
          </a:p>
        </p:txBody>
      </p:sp>
      <p:pic>
        <p:nvPicPr>
          <p:cNvPr id="102" name="Google Shape;10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3704065" y="1344183"/>
            <a:ext cx="4446413" cy="6302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>
            <a:spLocks noGrp="1"/>
          </p:cNvSpPr>
          <p:nvPr>
            <p:ph type="ctrTitle"/>
          </p:nvPr>
        </p:nvSpPr>
        <p:spPr>
          <a:xfrm>
            <a:off x="598729" y="326575"/>
            <a:ext cx="3702000" cy="10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Balance</a:t>
            </a:r>
            <a:r>
              <a:rPr lang="en-US"/>
              <a:t> </a:t>
            </a:r>
            <a:endParaRPr/>
          </a:p>
        </p:txBody>
      </p:sp>
      <p:sp>
        <p:nvSpPr>
          <p:cNvPr id="108" name="Google Shape;108;p4"/>
          <p:cNvSpPr txBox="1">
            <a:spLocks noGrp="1"/>
          </p:cNvSpPr>
          <p:nvPr>
            <p:ph type="subTitle" idx="1"/>
          </p:nvPr>
        </p:nvSpPr>
        <p:spPr>
          <a:xfrm>
            <a:off x="6567500" y="219975"/>
            <a:ext cx="4934100" cy="8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In order to stay healthy we need to eat a balance and variety of foods</a:t>
            </a:r>
            <a:endParaRPr sz="2800">
              <a:solidFill>
                <a:srgbClr val="002060"/>
              </a:solidFill>
            </a:endParaRPr>
          </a:p>
        </p:txBody>
      </p:sp>
      <p:sp>
        <p:nvSpPr>
          <p:cNvPr id="109" name="Google Shape;109;p4"/>
          <p:cNvSpPr txBox="1"/>
          <p:nvPr/>
        </p:nvSpPr>
        <p:spPr>
          <a:xfrm>
            <a:off x="152400" y="5456125"/>
            <a:ext cx="11887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 eatwell guide shows how much of what we eat overall should come from each food group to achieve a healthy, balanced diet. </a:t>
            </a:r>
            <a:endParaRPr/>
          </a:p>
        </p:txBody>
      </p:sp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3227987" y="444876"/>
            <a:ext cx="3858575" cy="597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18753" y="1579790"/>
            <a:ext cx="5154502" cy="527821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"/>
          <p:cNvSpPr txBox="1">
            <a:spLocks noGrp="1"/>
          </p:cNvSpPr>
          <p:nvPr>
            <p:ph type="ctrTitle"/>
          </p:nvPr>
        </p:nvSpPr>
        <p:spPr>
          <a:xfrm>
            <a:off x="413649" y="261250"/>
            <a:ext cx="10788000" cy="179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Potatoes, bread, rice, pasta and other starchy carbohydrates </a:t>
            </a:r>
            <a:endParaRPr/>
          </a:p>
        </p:txBody>
      </p:sp>
      <p:sp>
        <p:nvSpPr>
          <p:cNvPr id="117" name="Google Shape;117;p5"/>
          <p:cNvSpPr txBox="1">
            <a:spLocks noGrp="1"/>
          </p:cNvSpPr>
          <p:nvPr>
            <p:ph type="subTitle" idx="1"/>
          </p:nvPr>
        </p:nvSpPr>
        <p:spPr>
          <a:xfrm>
            <a:off x="58127" y="3065235"/>
            <a:ext cx="3864300" cy="8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We need to eat lots of foods from this group. 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 txBox="1"/>
          <p:nvPr/>
        </p:nvSpPr>
        <p:spPr>
          <a:xfrm>
            <a:off x="1854951" y="5359854"/>
            <a:ext cx="3494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What food can you see here? </a:t>
            </a:r>
            <a:endParaRPr/>
          </a:p>
        </p:txBody>
      </p:sp>
      <p:sp>
        <p:nvSpPr>
          <p:cNvPr id="119" name="Google Shape;119;p5"/>
          <p:cNvSpPr txBox="1"/>
          <p:nvPr/>
        </p:nvSpPr>
        <p:spPr>
          <a:xfrm>
            <a:off x="7675802" y="2749922"/>
            <a:ext cx="4278000" cy="25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Starchy Food should make up just over a third of the food you eat.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Try to choose whole grain </a:t>
            </a:r>
            <a:r>
              <a:rPr lang="en-US" sz="2000">
                <a:solidFill>
                  <a:srgbClr val="002060"/>
                </a:solidFill>
              </a:rPr>
              <a:t>breakfast cereal, wholemeal bread and brown rice or whole wheat pasta where possible,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"/>
          <p:cNvSpPr txBox="1">
            <a:spLocks noGrp="1"/>
          </p:cNvSpPr>
          <p:nvPr>
            <p:ph type="ctrTitle"/>
          </p:nvPr>
        </p:nvSpPr>
        <p:spPr>
          <a:xfrm>
            <a:off x="-5" y="775608"/>
            <a:ext cx="6575100" cy="10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Fruits and Vegetables </a:t>
            </a:r>
            <a:endParaRPr/>
          </a:p>
        </p:txBody>
      </p:sp>
      <p:sp>
        <p:nvSpPr>
          <p:cNvPr id="125" name="Google Shape;125;p6"/>
          <p:cNvSpPr txBox="1">
            <a:spLocks noGrp="1"/>
          </p:cNvSpPr>
          <p:nvPr>
            <p:ph type="subTitle" idx="1"/>
          </p:nvPr>
        </p:nvSpPr>
        <p:spPr>
          <a:xfrm>
            <a:off x="7684517" y="1454603"/>
            <a:ext cx="4365850" cy="4217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We also need to eat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lots from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this group too! Just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over a third of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 food you eat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everyday should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be from fruits and vegetables. 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sp>
        <p:nvSpPr>
          <p:cNvPr id="126" name="Google Shape;126;p6"/>
          <p:cNvSpPr txBox="1"/>
          <p:nvPr/>
        </p:nvSpPr>
        <p:spPr>
          <a:xfrm rot="-1151497">
            <a:off x="-80032" y="2778361"/>
            <a:ext cx="4590415" cy="15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Do you know how many fruits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and vegetables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you should be having every day? </a:t>
            </a:r>
            <a:endParaRPr/>
          </a:p>
        </p:txBody>
      </p:sp>
      <p:pic>
        <p:nvPicPr>
          <p:cNvPr id="127" name="Google Shape;127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2655" y="922225"/>
            <a:ext cx="5441529" cy="557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>
            <a:spLocks noGrp="1"/>
          </p:cNvSpPr>
          <p:nvPr>
            <p:ph type="ctrTitle"/>
          </p:nvPr>
        </p:nvSpPr>
        <p:spPr>
          <a:xfrm>
            <a:off x="193195" y="509614"/>
            <a:ext cx="6977700" cy="9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Dairy and Alternatives </a:t>
            </a:r>
            <a:endParaRPr/>
          </a:p>
        </p:txBody>
      </p:sp>
      <p:sp>
        <p:nvSpPr>
          <p:cNvPr id="133" name="Google Shape;133;p7"/>
          <p:cNvSpPr txBox="1">
            <a:spLocks noGrp="1"/>
          </p:cNvSpPr>
          <p:nvPr>
            <p:ph type="subTitle" idx="1"/>
          </p:nvPr>
        </p:nvSpPr>
        <p:spPr>
          <a:xfrm>
            <a:off x="6606936" y="1756241"/>
            <a:ext cx="5268600" cy="11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We need to eat </a:t>
            </a:r>
            <a:endParaRPr sz="32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some food from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en-US"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this group each day </a:t>
            </a:r>
            <a:endParaRPr/>
          </a:p>
        </p:txBody>
      </p:sp>
      <p:sp>
        <p:nvSpPr>
          <p:cNvPr id="134" name="Google Shape;134;p7"/>
          <p:cNvSpPr txBox="1"/>
          <p:nvPr/>
        </p:nvSpPr>
        <p:spPr>
          <a:xfrm>
            <a:off x="587135" y="3304482"/>
            <a:ext cx="43869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Dairy is a good source of protein and vitamins, and also calcium, which helps to keep your bones strong</a:t>
            </a:r>
            <a:endParaRPr sz="28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55747" y="1251858"/>
            <a:ext cx="5474749" cy="5606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 txBox="1">
            <a:spLocks noGrp="1"/>
          </p:cNvSpPr>
          <p:nvPr>
            <p:ph type="ctrTitle"/>
          </p:nvPr>
        </p:nvSpPr>
        <p:spPr>
          <a:xfrm>
            <a:off x="97972" y="87086"/>
            <a:ext cx="8000999" cy="1637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Beans, pulses, fish, eggs, meat and other proteins </a:t>
            </a:r>
            <a:endParaRPr/>
          </a:p>
        </p:txBody>
      </p:sp>
      <p:sp>
        <p:nvSpPr>
          <p:cNvPr id="141" name="Google Shape;141;p8"/>
          <p:cNvSpPr txBox="1">
            <a:spLocks noGrp="1"/>
          </p:cNvSpPr>
          <p:nvPr>
            <p:ph type="subTitle" idx="1"/>
          </p:nvPr>
        </p:nvSpPr>
        <p:spPr>
          <a:xfrm>
            <a:off x="2897640" y="1864323"/>
            <a:ext cx="6161400" cy="12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We need to eat some foods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from this group each day </a:t>
            </a:r>
            <a:endParaRPr/>
          </a:p>
        </p:txBody>
      </p:sp>
      <p:sp>
        <p:nvSpPr>
          <p:cNvPr id="142" name="Google Shape;142;p8"/>
          <p:cNvSpPr txBox="1"/>
          <p:nvPr/>
        </p:nvSpPr>
        <p:spPr>
          <a:xfrm>
            <a:off x="370114" y="2982686"/>
            <a:ext cx="440871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These foods are sources of protein, vitamins and minerals </a:t>
            </a:r>
            <a:endParaRPr/>
          </a:p>
        </p:txBody>
      </p:sp>
      <p:sp>
        <p:nvSpPr>
          <p:cNvPr id="143" name="Google Shape;143;p8"/>
          <p:cNvSpPr txBox="1"/>
          <p:nvPr/>
        </p:nvSpPr>
        <p:spPr>
          <a:xfrm>
            <a:off x="846363" y="4454977"/>
            <a:ext cx="41583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Aim to eat at least 2 portions of fish every week and eat less red and processed meat like bacon, ham and sausages </a:t>
            </a:r>
            <a:endParaRPr/>
          </a:p>
        </p:txBody>
      </p:sp>
      <p:pic>
        <p:nvPicPr>
          <p:cNvPr id="144" name="Google Shape;14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6028" y="183017"/>
            <a:ext cx="669726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0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"/>
          <p:cNvSpPr txBox="1">
            <a:spLocks noGrp="1"/>
          </p:cNvSpPr>
          <p:nvPr>
            <p:ph type="ctrTitle"/>
          </p:nvPr>
        </p:nvSpPr>
        <p:spPr>
          <a:xfrm>
            <a:off x="370129" y="676550"/>
            <a:ext cx="7131000" cy="9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Arial"/>
              <a:buNone/>
            </a:pPr>
            <a:r>
              <a:rPr lang="en-US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Oils and Spreads </a:t>
            </a:r>
            <a:endParaRPr/>
          </a:p>
        </p:txBody>
      </p:sp>
      <p:sp>
        <p:nvSpPr>
          <p:cNvPr id="150" name="Google Shape;150;p9"/>
          <p:cNvSpPr txBox="1">
            <a:spLocks noGrp="1"/>
          </p:cNvSpPr>
          <p:nvPr>
            <p:ph type="subTitle" idx="1"/>
          </p:nvPr>
        </p:nvSpPr>
        <p:spPr>
          <a:xfrm>
            <a:off x="5231267" y="2114857"/>
            <a:ext cx="6574971" cy="545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We only need to eat small amounts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rPr lang="en-US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from this group </a:t>
            </a:r>
            <a:endParaRPr/>
          </a:p>
        </p:txBody>
      </p:sp>
      <p:sp>
        <p:nvSpPr>
          <p:cNvPr id="151" name="Google Shape;151;p9"/>
          <p:cNvSpPr txBox="1"/>
          <p:nvPr/>
        </p:nvSpPr>
        <p:spPr>
          <a:xfrm>
            <a:off x="227238" y="2770334"/>
            <a:ext cx="5725800" cy="31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Although some fat in the diet is essential, generally we are eating too much saturated fat which is found in meat, biscuits, cakes</a:t>
            </a:r>
            <a:r>
              <a:rPr lang="en-US" sz="2000">
                <a:solidFill>
                  <a:srgbClr val="002060"/>
                </a:solidFill>
              </a:rPr>
              <a:t>, crisps, pork pies and processed foods</a:t>
            </a:r>
            <a:r>
              <a:rPr lang="en-US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and need to reduce our consumption.</a:t>
            </a:r>
            <a:endParaRPr sz="200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2060"/>
              </a:solidFill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Unsaturated fats are healthier fats that are usually from plant sources and in liquid form as oil, for example olive oil.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3231" y="477158"/>
            <a:ext cx="6697267" cy="6858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Microsoft Office PowerPoint</Application>
  <PresentationFormat>Widescreen</PresentationFormat>
  <Paragraphs>72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Presentation</vt:lpstr>
      <vt:lpstr>Learning Objectives </vt:lpstr>
      <vt:lpstr>The Eat Well Guide </vt:lpstr>
      <vt:lpstr>Balance </vt:lpstr>
      <vt:lpstr>Potatoes, bread, rice, pasta and other starchy carbohydrates </vt:lpstr>
      <vt:lpstr>Fruits and Vegetables </vt:lpstr>
      <vt:lpstr>Dairy and Alternatives </vt:lpstr>
      <vt:lpstr>Beans, pulses, fish, eggs, meat and other proteins </vt:lpstr>
      <vt:lpstr>Oils and Spreads </vt:lpstr>
      <vt:lpstr>Fluids </vt:lpstr>
      <vt:lpstr>Foods high in fat, salt and sugars </vt:lpstr>
      <vt:lpstr>PowerPoint Presentation</vt:lpstr>
      <vt:lpstr>    Which of these foods belong to the potatoes, bread, rice and pasta group? </vt:lpstr>
      <vt:lpstr>  Which of these foods belong to the Dairy and alternatives group ? </vt:lpstr>
      <vt:lpstr>  Which of these foods belong to the beans, pulses, fish, eggs and meat group 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Francesca Vuolo</cp:lastModifiedBy>
  <cp:revision>1</cp:revision>
  <dcterms:created xsi:type="dcterms:W3CDTF">2021-02-09T15:17:56Z</dcterms:created>
  <dcterms:modified xsi:type="dcterms:W3CDTF">2021-03-13T10:09:21Z</dcterms:modified>
</cp:coreProperties>
</file>