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6858000" cx="12192000"/>
  <p:notesSz cx="6858000" cy="9144000"/>
  <p:embeddedFontLst>
    <p:embeddedFont>
      <p:font typeface="Century Gothic"/>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9" roundtripDataSignature="AMtx7miwccWtVTGszUGQJ/xndyq90pnV1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A280DD2-F985-4D1D-A02E-22A93235DDB4}">
  <a:tblStyle styleId="{AA280DD2-F985-4D1D-A02E-22A93235DDB4}"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BF5"/>
          </a:solidFill>
        </a:fill>
      </a:tcStyle>
    </a:wholeTbl>
    <a:band1H>
      <a:tcTxStyle/>
      <a:tcStyle>
        <a:fill>
          <a:solidFill>
            <a:srgbClr val="CDD4EA"/>
          </a:solidFill>
        </a:fill>
      </a:tcStyle>
    </a:band1H>
    <a:band2H>
      <a:tcTxStyle/>
    </a:band2H>
    <a:band1V>
      <a:tcTxStyle/>
      <a:tcStyle>
        <a:fill>
          <a:solidFill>
            <a:srgbClr val="CDD4EA"/>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CenturyGothic-bold.fntdata"/><Relationship Id="rId25" Type="http://schemas.openxmlformats.org/officeDocument/2006/relationships/font" Target="fonts/CenturyGothic-regular.fntdata"/><Relationship Id="rId28" Type="http://schemas.openxmlformats.org/officeDocument/2006/relationships/font" Target="fonts/CenturyGothic-boldItalic.fntdata"/><Relationship Id="rId27" Type="http://schemas.openxmlformats.org/officeDocument/2006/relationships/font" Target="fonts/CenturyGothic-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customschemas.google.com/relationships/presentationmetadata" Target="meta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2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2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30"/>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31"/>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31"/>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2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23"/>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23"/>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2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2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25"/>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2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2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2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2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8"/>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28"/>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9"/>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29"/>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1.png"/><Relationship Id="rId4" Type="http://schemas.openxmlformats.org/officeDocument/2006/relationships/image" Target="../media/image25.png"/><Relationship Id="rId5"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8.png"/><Relationship Id="rId6"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6.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3.jp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9.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83" name="Shape 83"/>
        <p:cNvGrpSpPr/>
        <p:nvPr/>
      </p:nvGrpSpPr>
      <p:grpSpPr>
        <a:xfrm>
          <a:off x="0" y="0"/>
          <a:ext cx="0" cy="0"/>
          <a:chOff x="0" y="0"/>
          <a:chExt cx="0" cy="0"/>
        </a:xfrm>
      </p:grpSpPr>
      <p:sp>
        <p:nvSpPr>
          <p:cNvPr id="84" name="Google Shape;84;p1"/>
          <p:cNvSpPr txBox="1"/>
          <p:nvPr>
            <p:ph type="ctrTitle"/>
          </p:nvPr>
        </p:nvSpPr>
        <p:spPr>
          <a:xfrm>
            <a:off x="2218711" y="2766708"/>
            <a:ext cx="7265100" cy="10560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rgbClr val="002060"/>
              </a:buClr>
              <a:buSzPct val="100000"/>
              <a:buFont typeface="Arial"/>
              <a:buNone/>
            </a:pPr>
            <a:r>
              <a:rPr lang="en-US">
                <a:solidFill>
                  <a:srgbClr val="002060"/>
                </a:solidFill>
                <a:latin typeface="Arial"/>
                <a:ea typeface="Arial"/>
                <a:cs typeface="Arial"/>
                <a:sym typeface="Arial"/>
              </a:rPr>
              <a:t>Eating with The Seasons </a:t>
            </a:r>
            <a:endParaRPr/>
          </a:p>
        </p:txBody>
      </p:sp>
      <p:sp>
        <p:nvSpPr>
          <p:cNvPr id="85" name="Google Shape;85;p1"/>
          <p:cNvSpPr txBox="1"/>
          <p:nvPr>
            <p:ph idx="1" type="subTitle"/>
          </p:nvPr>
        </p:nvSpPr>
        <p:spPr>
          <a:xfrm>
            <a:off x="1594975" y="4789750"/>
            <a:ext cx="9249600" cy="1206600"/>
          </a:xfrm>
          <a:prstGeom prst="rect">
            <a:avLst/>
          </a:prstGeom>
          <a:noFill/>
          <a:ln>
            <a:noFill/>
          </a:ln>
        </p:spPr>
        <p:txBody>
          <a:bodyPr anchorCtr="0" anchor="t" bIns="45700" lIns="91425" spcFirstLastPara="1" rIns="91425" wrap="square" tIns="45700">
            <a:normAutofit fontScale="62500" lnSpcReduction="20000"/>
          </a:bodyPr>
          <a:lstStyle/>
          <a:p>
            <a:pPr indent="0" lvl="0" marL="0" rtl="0" algn="ctr">
              <a:lnSpc>
                <a:spcPct val="90000"/>
              </a:lnSpc>
              <a:spcBef>
                <a:spcPts val="0"/>
              </a:spcBef>
              <a:spcAft>
                <a:spcPts val="0"/>
              </a:spcAft>
              <a:buClr>
                <a:schemeClr val="dk1"/>
              </a:buClr>
              <a:buSzPct val="1000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rgbClr val="002060"/>
              </a:buClr>
              <a:buSzPct val="100000"/>
              <a:buNone/>
            </a:pPr>
            <a:r>
              <a:rPr lang="en-US">
                <a:solidFill>
                  <a:srgbClr val="002060"/>
                </a:solidFill>
                <a:latin typeface="Arial"/>
                <a:ea typeface="Arial"/>
                <a:cs typeface="Arial"/>
                <a:sym typeface="Arial"/>
              </a:rPr>
              <a:t>Christchurch food Festival Education Trust. Charity Reg No.  1127292 </a:t>
            </a:r>
            <a:endParaRPr/>
          </a:p>
          <a:p>
            <a:pPr indent="0" lvl="0" marL="0" rtl="0" algn="ctr">
              <a:lnSpc>
                <a:spcPct val="90000"/>
              </a:lnSpc>
              <a:spcBef>
                <a:spcPts val="1000"/>
              </a:spcBef>
              <a:spcAft>
                <a:spcPts val="0"/>
              </a:spcAft>
              <a:buClr>
                <a:srgbClr val="002060"/>
              </a:buClr>
              <a:buSzPct val="100000"/>
              <a:buNone/>
            </a:pPr>
            <a:r>
              <a:rPr lang="en-US">
                <a:solidFill>
                  <a:srgbClr val="002060"/>
                </a:solidFill>
                <a:latin typeface="Arial"/>
                <a:ea typeface="Arial"/>
                <a:cs typeface="Arial"/>
                <a:sym typeface="Arial"/>
              </a:rPr>
              <a:t>Bournemouth University: MSc Nutrition and Behaviour Student: Dani </a:t>
            </a:r>
            <a:endParaRPr/>
          </a:p>
          <a:p>
            <a:pPr indent="0" lvl="0" marL="0" rtl="0" algn="ctr">
              <a:lnSpc>
                <a:spcPct val="90000"/>
              </a:lnSpc>
              <a:spcBef>
                <a:spcPts val="1000"/>
              </a:spcBef>
              <a:spcAft>
                <a:spcPts val="0"/>
              </a:spcAft>
              <a:buClr>
                <a:schemeClr val="dk1"/>
              </a:buClr>
              <a:buSzPct val="100000"/>
              <a:buNone/>
            </a:pPr>
            <a:r>
              <a:t/>
            </a:r>
            <a:endParaRPr/>
          </a:p>
        </p:txBody>
      </p:sp>
      <p:pic>
        <p:nvPicPr>
          <p:cNvPr id="86" name="Google Shape;86;p1"/>
          <p:cNvPicPr preferRelativeResize="0"/>
          <p:nvPr/>
        </p:nvPicPr>
        <p:blipFill rotWithShape="1">
          <a:blip r:embed="rId3">
            <a:alphaModFix/>
          </a:blip>
          <a:srcRect b="0" l="0" r="0" t="0"/>
          <a:stretch/>
        </p:blipFill>
        <p:spPr>
          <a:xfrm rot="1027620">
            <a:off x="9740638" y="1846002"/>
            <a:ext cx="1377030" cy="1951952"/>
          </a:xfrm>
          <a:prstGeom prst="rect">
            <a:avLst/>
          </a:prstGeom>
          <a:noFill/>
          <a:ln>
            <a:noFill/>
          </a:ln>
        </p:spPr>
      </p:pic>
      <p:pic>
        <p:nvPicPr>
          <p:cNvPr id="87" name="Google Shape;87;p1"/>
          <p:cNvPicPr preferRelativeResize="0"/>
          <p:nvPr/>
        </p:nvPicPr>
        <p:blipFill rotWithShape="1">
          <a:blip r:embed="rId4">
            <a:alphaModFix/>
          </a:blip>
          <a:srcRect b="70464" l="0" r="80492" t="7932"/>
          <a:stretch/>
        </p:blipFill>
        <p:spPr>
          <a:xfrm>
            <a:off x="3290441" y="214068"/>
            <a:ext cx="1431909" cy="1585731"/>
          </a:xfrm>
          <a:prstGeom prst="rect">
            <a:avLst/>
          </a:prstGeom>
          <a:noFill/>
          <a:ln>
            <a:noFill/>
          </a:ln>
        </p:spPr>
      </p:pic>
      <p:pic>
        <p:nvPicPr>
          <p:cNvPr id="88" name="Google Shape;88;p1"/>
          <p:cNvPicPr preferRelativeResize="0"/>
          <p:nvPr/>
        </p:nvPicPr>
        <p:blipFill rotWithShape="1">
          <a:blip r:embed="rId4">
            <a:alphaModFix/>
          </a:blip>
          <a:srcRect b="70441" l="79445" r="0" t="8643"/>
          <a:stretch/>
        </p:blipFill>
        <p:spPr>
          <a:xfrm>
            <a:off x="622841" y="585013"/>
            <a:ext cx="1376425" cy="1400537"/>
          </a:xfrm>
          <a:prstGeom prst="rect">
            <a:avLst/>
          </a:prstGeom>
          <a:noFill/>
          <a:ln>
            <a:noFill/>
          </a:ln>
        </p:spPr>
      </p:pic>
      <p:pic>
        <p:nvPicPr>
          <p:cNvPr id="89" name="Google Shape;89;p1"/>
          <p:cNvPicPr preferRelativeResize="0"/>
          <p:nvPr/>
        </p:nvPicPr>
        <p:blipFill rotWithShape="1">
          <a:blip r:embed="rId4">
            <a:alphaModFix/>
          </a:blip>
          <a:srcRect b="30322" l="39533" r="39586" t="48945"/>
          <a:stretch/>
        </p:blipFill>
        <p:spPr>
          <a:xfrm>
            <a:off x="8510288" y="6"/>
            <a:ext cx="1431909" cy="1421865"/>
          </a:xfrm>
          <a:prstGeom prst="rect">
            <a:avLst/>
          </a:prstGeom>
          <a:noFill/>
          <a:ln>
            <a:noFill/>
          </a:ln>
        </p:spPr>
      </p:pic>
      <p:pic>
        <p:nvPicPr>
          <p:cNvPr id="90" name="Google Shape;90;p1"/>
          <p:cNvPicPr preferRelativeResize="0"/>
          <p:nvPr/>
        </p:nvPicPr>
        <p:blipFill rotWithShape="1">
          <a:blip r:embed="rId4">
            <a:alphaModFix/>
          </a:blip>
          <a:srcRect b="51560" l="18833" r="60465" t="30211"/>
          <a:stretch/>
        </p:blipFill>
        <p:spPr>
          <a:xfrm>
            <a:off x="6013533" y="214087"/>
            <a:ext cx="1419657" cy="125006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185" name="Shape 185"/>
        <p:cNvGrpSpPr/>
        <p:nvPr/>
      </p:nvGrpSpPr>
      <p:grpSpPr>
        <a:xfrm>
          <a:off x="0" y="0"/>
          <a:ext cx="0" cy="0"/>
          <a:chOff x="0" y="0"/>
          <a:chExt cx="0" cy="0"/>
        </a:xfrm>
      </p:grpSpPr>
      <p:sp>
        <p:nvSpPr>
          <p:cNvPr id="186" name="Google Shape;186;p10"/>
          <p:cNvSpPr txBox="1"/>
          <p:nvPr>
            <p:ph type="ctrTitle"/>
          </p:nvPr>
        </p:nvSpPr>
        <p:spPr>
          <a:xfrm>
            <a:off x="2249536" y="125514"/>
            <a:ext cx="7265100" cy="10560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002060"/>
              </a:buClr>
              <a:buSzPts val="6000"/>
              <a:buFont typeface="Arial"/>
              <a:buNone/>
            </a:pPr>
            <a:r>
              <a:rPr lang="en-US">
                <a:solidFill>
                  <a:srgbClr val="002060"/>
                </a:solidFill>
                <a:latin typeface="Arial"/>
                <a:ea typeface="Arial"/>
                <a:cs typeface="Arial"/>
                <a:sym typeface="Arial"/>
              </a:rPr>
              <a:t>Eating out of season </a:t>
            </a:r>
            <a:endParaRPr/>
          </a:p>
        </p:txBody>
      </p:sp>
      <p:sp>
        <p:nvSpPr>
          <p:cNvPr id="187" name="Google Shape;187;p10"/>
          <p:cNvSpPr txBox="1"/>
          <p:nvPr>
            <p:ph idx="1" type="subTitle"/>
          </p:nvPr>
        </p:nvSpPr>
        <p:spPr>
          <a:xfrm>
            <a:off x="1637818" y="4514126"/>
            <a:ext cx="8711878" cy="120666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sp>
        <p:nvSpPr>
          <p:cNvPr id="188" name="Google Shape;188;p10"/>
          <p:cNvSpPr txBox="1"/>
          <p:nvPr/>
        </p:nvSpPr>
        <p:spPr>
          <a:xfrm>
            <a:off x="190925" y="1181525"/>
            <a:ext cx="10239300" cy="1385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2060"/>
              </a:buClr>
              <a:buSzPts val="2800"/>
              <a:buFont typeface="Arial"/>
              <a:buNone/>
            </a:pPr>
            <a:r>
              <a:rPr lang="en-US" sz="2800">
                <a:solidFill>
                  <a:srgbClr val="002060"/>
                </a:solidFill>
                <a:latin typeface="Arial"/>
                <a:ea typeface="Arial"/>
                <a:cs typeface="Arial"/>
                <a:sym typeface="Arial"/>
              </a:rPr>
              <a:t>When buying out of season, food must travel longer distances in order to be available in our supermarkets. </a:t>
            </a:r>
            <a:endParaRPr sz="2800">
              <a:solidFill>
                <a:srgbClr val="002060"/>
              </a:solidFill>
              <a:latin typeface="Arial"/>
              <a:ea typeface="Arial"/>
              <a:cs typeface="Arial"/>
              <a:sym typeface="Arial"/>
            </a:endParaRPr>
          </a:p>
          <a:p>
            <a:pPr indent="0" lvl="0" marL="0" marR="0" rtl="0" algn="l">
              <a:spcBef>
                <a:spcPts val="0"/>
              </a:spcBef>
              <a:spcAft>
                <a:spcPts val="0"/>
              </a:spcAft>
              <a:buClr>
                <a:srgbClr val="002060"/>
              </a:buClr>
              <a:buSzPts val="2800"/>
              <a:buFont typeface="Arial"/>
              <a:buNone/>
            </a:pPr>
            <a:r>
              <a:rPr lang="en-US" sz="2800">
                <a:solidFill>
                  <a:srgbClr val="002060"/>
                </a:solidFill>
                <a:latin typeface="Arial"/>
                <a:ea typeface="Arial"/>
                <a:cs typeface="Arial"/>
                <a:sym typeface="Arial"/>
              </a:rPr>
              <a:t>These are called “food miles”.</a:t>
            </a:r>
            <a:endParaRPr/>
          </a:p>
        </p:txBody>
      </p:sp>
      <p:sp>
        <p:nvSpPr>
          <p:cNvPr id="189" name="Google Shape;189;p10"/>
          <p:cNvSpPr txBox="1"/>
          <p:nvPr/>
        </p:nvSpPr>
        <p:spPr>
          <a:xfrm>
            <a:off x="119475" y="2566925"/>
            <a:ext cx="12072600" cy="5633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The National Resource Defence Council reported the environmental consequences resulting from importing agricultural products to be:</a:t>
            </a:r>
            <a:endParaRPr sz="2000">
              <a:solidFill>
                <a:srgbClr val="002060"/>
              </a:solidFill>
              <a:latin typeface="Arial"/>
              <a:ea typeface="Arial"/>
              <a:cs typeface="Arial"/>
              <a:sym typeface="Arial"/>
            </a:endParaRPr>
          </a:p>
          <a:p>
            <a:pPr indent="-381000" lvl="0" marL="457200" marR="0" rtl="0" algn="l">
              <a:spcBef>
                <a:spcPts val="0"/>
              </a:spcBef>
              <a:spcAft>
                <a:spcPts val="0"/>
              </a:spcAft>
              <a:buClr>
                <a:schemeClr val="dk2"/>
              </a:buClr>
              <a:buSzPts val="4000"/>
              <a:buFont typeface="Arial"/>
              <a:buChar char="•"/>
            </a:pPr>
            <a:r>
              <a:rPr lang="en-US" sz="2400">
                <a:solidFill>
                  <a:srgbClr val="002060"/>
                </a:solidFill>
                <a:latin typeface="Arial"/>
                <a:ea typeface="Arial"/>
                <a:cs typeface="Arial"/>
                <a:sym typeface="Arial"/>
              </a:rPr>
              <a:t>250,000 tons of global warming gases-the equivalent of 40,000 cars on the road.</a:t>
            </a:r>
            <a:endParaRPr/>
          </a:p>
          <a:p>
            <a:pPr indent="-381000" lvl="0" marL="457200" marR="0" rtl="0" algn="l">
              <a:spcBef>
                <a:spcPts val="0"/>
              </a:spcBef>
              <a:spcAft>
                <a:spcPts val="0"/>
              </a:spcAft>
              <a:buClr>
                <a:schemeClr val="dk2"/>
              </a:buClr>
              <a:buSzPts val="4000"/>
              <a:buFont typeface="Arial"/>
              <a:buChar char="•"/>
            </a:pPr>
            <a:r>
              <a:rPr lang="en-US" sz="2400">
                <a:solidFill>
                  <a:srgbClr val="002060"/>
                </a:solidFill>
                <a:latin typeface="Arial"/>
                <a:ea typeface="Arial"/>
                <a:cs typeface="Arial"/>
                <a:sym typeface="Arial"/>
              </a:rPr>
              <a:t>More than 6,000 tons of smog-forming nitrogen oxides-equivalent to 1.5 million vehicles.</a:t>
            </a:r>
            <a:endParaRPr/>
          </a:p>
          <a:p>
            <a:pPr indent="-381000" lvl="0" marL="457200" marR="0" rtl="0" algn="l">
              <a:spcBef>
                <a:spcPts val="0"/>
              </a:spcBef>
              <a:spcAft>
                <a:spcPts val="0"/>
              </a:spcAft>
              <a:buClr>
                <a:schemeClr val="dk2"/>
              </a:buClr>
              <a:buSzPts val="4000"/>
              <a:buFont typeface="Arial"/>
              <a:buChar char="•"/>
            </a:pPr>
            <a:r>
              <a:rPr lang="en-US" sz="2400">
                <a:solidFill>
                  <a:srgbClr val="002060"/>
                </a:solidFill>
                <a:latin typeface="Arial"/>
                <a:ea typeface="Arial"/>
                <a:cs typeface="Arial"/>
                <a:sym typeface="Arial"/>
              </a:rPr>
              <a:t>300 tons of particulate matter released into the air-equating to 1.2 million cars.</a:t>
            </a:r>
            <a:endParaRPr/>
          </a:p>
          <a:p>
            <a:pPr indent="-381000" lvl="0" marL="457200" marR="0" rtl="0" algn="l">
              <a:spcBef>
                <a:spcPts val="0"/>
              </a:spcBef>
              <a:spcAft>
                <a:spcPts val="0"/>
              </a:spcAft>
              <a:buClr>
                <a:schemeClr val="dk2"/>
              </a:buClr>
              <a:buSzPts val="4000"/>
              <a:buFont typeface="Arial"/>
              <a:buChar char="•"/>
            </a:pPr>
            <a:r>
              <a:rPr lang="en-US" sz="2400">
                <a:solidFill>
                  <a:srgbClr val="002060"/>
                </a:solidFill>
                <a:latin typeface="Arial"/>
                <a:ea typeface="Arial"/>
                <a:cs typeface="Arial"/>
                <a:sym typeface="Arial"/>
              </a:rPr>
              <a:t>The way the food is shipped can greatly affect pollution outputs too…Planes produce 177 times more emissions than ships.</a:t>
            </a:r>
            <a:endParaRPr/>
          </a:p>
          <a:p>
            <a:pPr indent="0" lvl="0" marL="76200" marR="0" rtl="0" algn="l">
              <a:spcBef>
                <a:spcPts val="0"/>
              </a:spcBef>
              <a:spcAft>
                <a:spcPts val="0"/>
              </a:spcAft>
              <a:buNone/>
            </a:pPr>
            <a:r>
              <a:t/>
            </a:r>
            <a:endParaRPr sz="2000">
              <a:solidFill>
                <a:srgbClr val="002060"/>
              </a:solidFill>
              <a:latin typeface="Arial"/>
              <a:ea typeface="Arial"/>
              <a:cs typeface="Arial"/>
              <a:sym typeface="Arial"/>
            </a:endParaRPr>
          </a:p>
          <a:p>
            <a:pPr indent="-169334" lvl="0" marL="457200" marR="0" rtl="0" algn="l">
              <a:spcBef>
                <a:spcPts val="0"/>
              </a:spcBef>
              <a:spcAft>
                <a:spcPts val="0"/>
              </a:spcAft>
              <a:buClr>
                <a:schemeClr val="dk2"/>
              </a:buClr>
              <a:buSzPts val="3333"/>
              <a:buFont typeface="Arial"/>
              <a:buNone/>
            </a:pPr>
            <a:r>
              <a:t/>
            </a:r>
            <a:endParaRPr sz="2000">
              <a:solidFill>
                <a:srgbClr val="002060"/>
              </a:solidFill>
              <a:latin typeface="Arial"/>
              <a:ea typeface="Arial"/>
              <a:cs typeface="Arial"/>
              <a:sym typeface="Arial"/>
            </a:endParaRPr>
          </a:p>
          <a:p>
            <a:pPr indent="457200" lvl="0" marL="0" marR="0" rtl="0" algn="l">
              <a:spcBef>
                <a:spcPts val="0"/>
              </a:spcBef>
              <a:spcAft>
                <a:spcPts val="0"/>
              </a:spcAft>
              <a:buNone/>
            </a:pPr>
            <a:r>
              <a:t/>
            </a:r>
            <a:endParaRPr sz="2800">
              <a:solidFill>
                <a:srgbClr val="002060"/>
              </a:solidFill>
              <a:latin typeface="Arial"/>
              <a:ea typeface="Arial"/>
              <a:cs typeface="Arial"/>
              <a:sym typeface="Arial"/>
            </a:endParaRPr>
          </a:p>
          <a:p>
            <a:pPr indent="0" lvl="0" marL="0" marR="0" rtl="0" algn="l">
              <a:spcBef>
                <a:spcPts val="0"/>
              </a:spcBef>
              <a:spcAft>
                <a:spcPts val="0"/>
              </a:spcAft>
              <a:buNone/>
            </a:pPr>
            <a:r>
              <a:t/>
            </a:r>
            <a:endParaRPr sz="2800">
              <a:solidFill>
                <a:srgbClr val="002060"/>
              </a:solidFill>
              <a:latin typeface="Arial"/>
              <a:ea typeface="Arial"/>
              <a:cs typeface="Arial"/>
              <a:sym typeface="Arial"/>
            </a:endParaRPr>
          </a:p>
        </p:txBody>
      </p:sp>
      <p:pic>
        <p:nvPicPr>
          <p:cNvPr id="190" name="Google Shape;190;p10"/>
          <p:cNvPicPr preferRelativeResize="0"/>
          <p:nvPr/>
        </p:nvPicPr>
        <p:blipFill rotWithShape="1">
          <a:blip r:embed="rId3">
            <a:alphaModFix/>
          </a:blip>
          <a:srcRect b="59981" l="43651" r="39206" t="22861"/>
          <a:stretch/>
        </p:blipFill>
        <p:spPr>
          <a:xfrm>
            <a:off x="10569001" y="1473724"/>
            <a:ext cx="1622999" cy="1624326"/>
          </a:xfrm>
          <a:prstGeom prst="rect">
            <a:avLst/>
          </a:prstGeom>
          <a:noFill/>
          <a:ln>
            <a:noFill/>
          </a:ln>
        </p:spPr>
      </p:pic>
      <p:pic>
        <p:nvPicPr>
          <p:cNvPr id="191" name="Google Shape;191;p10"/>
          <p:cNvPicPr preferRelativeResize="0"/>
          <p:nvPr/>
        </p:nvPicPr>
        <p:blipFill rotWithShape="1">
          <a:blip r:embed="rId3">
            <a:alphaModFix/>
          </a:blip>
          <a:srcRect b="77139" l="11111" r="72540" t="6413"/>
          <a:stretch/>
        </p:blipFill>
        <p:spPr>
          <a:xfrm>
            <a:off x="9862469" y="33487"/>
            <a:ext cx="1857712" cy="186887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195" name="Shape 195"/>
        <p:cNvGrpSpPr/>
        <p:nvPr/>
      </p:nvGrpSpPr>
      <p:grpSpPr>
        <a:xfrm>
          <a:off x="0" y="0"/>
          <a:ext cx="0" cy="0"/>
          <a:chOff x="0" y="0"/>
          <a:chExt cx="0" cy="0"/>
        </a:xfrm>
      </p:grpSpPr>
      <p:sp>
        <p:nvSpPr>
          <p:cNvPr id="196" name="Google Shape;196;p11"/>
          <p:cNvSpPr txBox="1"/>
          <p:nvPr>
            <p:ph type="ctrTitle"/>
          </p:nvPr>
        </p:nvSpPr>
        <p:spPr>
          <a:xfrm>
            <a:off x="489848" y="261250"/>
            <a:ext cx="10548300" cy="10563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rgbClr val="002060"/>
              </a:buClr>
              <a:buSzPct val="100000"/>
              <a:buFont typeface="Arial"/>
              <a:buNone/>
            </a:pPr>
            <a:r>
              <a:rPr lang="en-US">
                <a:solidFill>
                  <a:srgbClr val="002060"/>
                </a:solidFill>
                <a:latin typeface="Arial"/>
                <a:ea typeface="Arial"/>
                <a:cs typeface="Arial"/>
                <a:sym typeface="Arial"/>
              </a:rPr>
              <a:t>Why should we eat seasonally? </a:t>
            </a:r>
            <a:endParaRPr/>
          </a:p>
        </p:txBody>
      </p:sp>
      <p:sp>
        <p:nvSpPr>
          <p:cNvPr id="197" name="Google Shape;197;p11"/>
          <p:cNvSpPr txBox="1"/>
          <p:nvPr>
            <p:ph idx="1" type="subTitle"/>
          </p:nvPr>
        </p:nvSpPr>
        <p:spPr>
          <a:xfrm>
            <a:off x="1637818" y="4514126"/>
            <a:ext cx="8711878" cy="120666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sp>
        <p:nvSpPr>
          <p:cNvPr id="198" name="Google Shape;198;p11"/>
          <p:cNvSpPr txBox="1"/>
          <p:nvPr/>
        </p:nvSpPr>
        <p:spPr>
          <a:xfrm>
            <a:off x="1148224" y="1595025"/>
            <a:ext cx="11043900" cy="5264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2060"/>
              </a:buClr>
              <a:buSzPts val="2800"/>
              <a:buFont typeface="Arial"/>
              <a:buNone/>
            </a:pPr>
            <a:r>
              <a:rPr lang="en-US" sz="2800">
                <a:solidFill>
                  <a:srgbClr val="002060"/>
                </a:solidFill>
                <a:latin typeface="Arial"/>
                <a:ea typeface="Arial"/>
                <a:cs typeface="Arial"/>
                <a:sym typeface="Arial"/>
              </a:rPr>
              <a:t>1.) When local seasonal food is available it tends to be fresher and </a:t>
            </a:r>
            <a:endParaRPr/>
          </a:p>
          <a:p>
            <a:pPr indent="0" lvl="0" marL="0" marR="0" rtl="0" algn="l">
              <a:spcBef>
                <a:spcPts val="0"/>
              </a:spcBef>
              <a:spcAft>
                <a:spcPts val="0"/>
              </a:spcAft>
              <a:buClr>
                <a:srgbClr val="002060"/>
              </a:buClr>
              <a:buSzPts val="2800"/>
              <a:buFont typeface="Arial"/>
              <a:buNone/>
            </a:pPr>
            <a:r>
              <a:rPr lang="en-US" sz="2800">
                <a:solidFill>
                  <a:srgbClr val="002060"/>
                </a:solidFill>
                <a:latin typeface="Arial"/>
                <a:ea typeface="Arial"/>
                <a:cs typeface="Arial"/>
                <a:sym typeface="Arial"/>
              </a:rPr>
              <a:t>    cheaper -  there has been less travel/storage from farm to fork</a:t>
            </a:r>
            <a:endParaRPr/>
          </a:p>
          <a:p>
            <a:pPr indent="0" lvl="0" marL="0" marR="0" rtl="0" algn="l">
              <a:spcBef>
                <a:spcPts val="0"/>
              </a:spcBef>
              <a:spcAft>
                <a:spcPts val="0"/>
              </a:spcAft>
              <a:buClr>
                <a:schemeClr val="dk1"/>
              </a:buClr>
              <a:buSzPts val="2800"/>
              <a:buFont typeface="Calibri"/>
              <a:buNone/>
            </a:pPr>
            <a:r>
              <a:t/>
            </a:r>
            <a:endParaRPr sz="2800">
              <a:solidFill>
                <a:srgbClr val="002060"/>
              </a:solidFill>
              <a:latin typeface="Arial"/>
              <a:ea typeface="Arial"/>
              <a:cs typeface="Arial"/>
              <a:sym typeface="Arial"/>
            </a:endParaRPr>
          </a:p>
          <a:p>
            <a:pPr indent="0" lvl="0" marL="0" marR="0" rtl="0" algn="l">
              <a:spcBef>
                <a:spcPts val="0"/>
              </a:spcBef>
              <a:spcAft>
                <a:spcPts val="0"/>
              </a:spcAft>
              <a:buNone/>
            </a:pPr>
            <a:r>
              <a:rPr lang="en-US" sz="2800">
                <a:solidFill>
                  <a:srgbClr val="002060"/>
                </a:solidFill>
                <a:latin typeface="Arial"/>
                <a:ea typeface="Arial"/>
                <a:cs typeface="Arial"/>
                <a:sym typeface="Arial"/>
              </a:rPr>
              <a:t>2.) To reduce the energy (and associated CO2 emissions) needed to grow</a:t>
            </a:r>
            <a:r>
              <a:rPr lang="en-US" sz="2800">
                <a:solidFill>
                  <a:srgbClr val="002060"/>
                </a:solidFill>
              </a:rPr>
              <a:t> </a:t>
            </a:r>
            <a:r>
              <a:rPr lang="en-US" sz="2800">
                <a:solidFill>
                  <a:srgbClr val="002060"/>
                </a:solidFill>
                <a:latin typeface="Arial"/>
                <a:ea typeface="Arial"/>
                <a:cs typeface="Arial"/>
                <a:sym typeface="Arial"/>
              </a:rPr>
              <a:t>and transport the food we eat to avoid paying a premium for food that is scarcer or has travelled a long way</a:t>
            </a:r>
            <a:endParaRPr/>
          </a:p>
          <a:p>
            <a:pPr indent="0" lvl="0" marL="0" marR="0" rtl="0" algn="l">
              <a:spcBef>
                <a:spcPts val="0"/>
              </a:spcBef>
              <a:spcAft>
                <a:spcPts val="0"/>
              </a:spcAft>
              <a:buNone/>
            </a:pPr>
            <a:r>
              <a:t/>
            </a:r>
            <a:endParaRPr sz="2800">
              <a:solidFill>
                <a:srgbClr val="002060"/>
              </a:solidFill>
              <a:latin typeface="Arial"/>
              <a:ea typeface="Arial"/>
              <a:cs typeface="Arial"/>
              <a:sym typeface="Arial"/>
            </a:endParaRPr>
          </a:p>
          <a:p>
            <a:pPr indent="0" lvl="0" marL="0" marR="0" rtl="0" algn="l">
              <a:spcBef>
                <a:spcPts val="0"/>
              </a:spcBef>
              <a:spcAft>
                <a:spcPts val="0"/>
              </a:spcAft>
              <a:buNone/>
            </a:pPr>
            <a:r>
              <a:rPr lang="en-US" sz="2800">
                <a:solidFill>
                  <a:srgbClr val="002060"/>
                </a:solidFill>
                <a:latin typeface="Arial"/>
                <a:ea typeface="Arial"/>
                <a:cs typeface="Arial"/>
                <a:sym typeface="Arial"/>
              </a:rPr>
              <a:t>3.) To support the local economy</a:t>
            </a:r>
            <a:endParaRPr/>
          </a:p>
          <a:p>
            <a:pPr indent="0" lvl="0" marL="0" marR="0" rtl="0" algn="l">
              <a:spcBef>
                <a:spcPts val="0"/>
              </a:spcBef>
              <a:spcAft>
                <a:spcPts val="0"/>
              </a:spcAft>
              <a:buNone/>
            </a:pPr>
            <a:r>
              <a:rPr lang="en-US" sz="2800">
                <a:solidFill>
                  <a:srgbClr val="002060"/>
                </a:solidFill>
                <a:latin typeface="Arial"/>
                <a:ea typeface="Arial"/>
                <a:cs typeface="Arial"/>
                <a:sym typeface="Arial"/>
              </a:rPr>
              <a:t>     </a:t>
            </a:r>
            <a:endParaRPr/>
          </a:p>
          <a:p>
            <a:pPr indent="0" lvl="0" marL="0" marR="0" rtl="0" algn="l">
              <a:spcBef>
                <a:spcPts val="0"/>
              </a:spcBef>
              <a:spcAft>
                <a:spcPts val="0"/>
              </a:spcAft>
              <a:buNone/>
            </a:pPr>
            <a:r>
              <a:rPr lang="en-US" sz="2800">
                <a:solidFill>
                  <a:srgbClr val="002060"/>
                </a:solidFill>
                <a:latin typeface="Arial"/>
                <a:ea typeface="Arial"/>
                <a:cs typeface="Arial"/>
                <a:sym typeface="Arial"/>
              </a:rPr>
              <a:t>4.) To reconnect with nature's cycles and the passing of time</a:t>
            </a:r>
            <a:endParaRPr/>
          </a:p>
          <a:p>
            <a:pPr indent="0" lvl="0" marL="0" marR="0" rtl="0" algn="l">
              <a:spcBef>
                <a:spcPts val="0"/>
              </a:spcBef>
              <a:spcAft>
                <a:spcPts val="0"/>
              </a:spcAft>
              <a:buClr>
                <a:schemeClr val="dk1"/>
              </a:buClr>
              <a:buSzPts val="2800"/>
              <a:buFont typeface="Calibri"/>
              <a:buNone/>
            </a:pPr>
            <a:r>
              <a:t/>
            </a:r>
            <a:endParaRPr sz="2800">
              <a:solidFill>
                <a:schemeClr val="dk1"/>
              </a:solidFill>
              <a:latin typeface="Century Gothic"/>
              <a:ea typeface="Century Gothic"/>
              <a:cs typeface="Century Gothic"/>
              <a:sym typeface="Century Gothic"/>
            </a:endParaRPr>
          </a:p>
          <a:p>
            <a:pPr indent="0" lvl="0" marL="0" marR="0" rtl="0" algn="l">
              <a:spcBef>
                <a:spcPts val="0"/>
              </a:spcBef>
              <a:spcAft>
                <a:spcPts val="0"/>
              </a:spcAft>
              <a:buClr>
                <a:schemeClr val="dk1"/>
              </a:buClr>
              <a:buSzPts val="2800"/>
              <a:buFont typeface="Calibri"/>
              <a:buNone/>
            </a:pPr>
            <a:r>
              <a:t/>
            </a:r>
            <a:endParaRPr sz="2800">
              <a:solidFill>
                <a:srgbClr val="00206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202" name="Shape 202"/>
        <p:cNvGrpSpPr/>
        <p:nvPr/>
      </p:nvGrpSpPr>
      <p:grpSpPr>
        <a:xfrm>
          <a:off x="0" y="0"/>
          <a:ext cx="0" cy="0"/>
          <a:chOff x="0" y="0"/>
          <a:chExt cx="0" cy="0"/>
        </a:xfrm>
      </p:grpSpPr>
      <p:sp>
        <p:nvSpPr>
          <p:cNvPr id="203" name="Google Shape;203;p12"/>
          <p:cNvSpPr txBox="1"/>
          <p:nvPr>
            <p:ph type="ctrTitle"/>
          </p:nvPr>
        </p:nvSpPr>
        <p:spPr>
          <a:xfrm>
            <a:off x="500751" y="239475"/>
            <a:ext cx="10143600" cy="10563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rgbClr val="002060"/>
              </a:buClr>
              <a:buSzPct val="100000"/>
              <a:buFont typeface="Arial"/>
              <a:buNone/>
            </a:pPr>
            <a:r>
              <a:rPr lang="en-US">
                <a:solidFill>
                  <a:srgbClr val="002060"/>
                </a:solidFill>
                <a:latin typeface="Arial"/>
                <a:ea typeface="Arial"/>
                <a:cs typeface="Arial"/>
                <a:sym typeface="Arial"/>
              </a:rPr>
              <a:t>Why should we eat seasonally? </a:t>
            </a:r>
            <a:endParaRPr/>
          </a:p>
        </p:txBody>
      </p:sp>
      <p:sp>
        <p:nvSpPr>
          <p:cNvPr id="204" name="Google Shape;204;p12"/>
          <p:cNvSpPr txBox="1"/>
          <p:nvPr>
            <p:ph idx="1" type="subTitle"/>
          </p:nvPr>
        </p:nvSpPr>
        <p:spPr>
          <a:xfrm>
            <a:off x="1637818" y="4514126"/>
            <a:ext cx="8711878" cy="120666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sp>
        <p:nvSpPr>
          <p:cNvPr id="205" name="Google Shape;205;p12"/>
          <p:cNvSpPr txBox="1"/>
          <p:nvPr/>
        </p:nvSpPr>
        <p:spPr>
          <a:xfrm>
            <a:off x="1202659" y="2008913"/>
            <a:ext cx="9889881" cy="31085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2060"/>
              </a:buClr>
              <a:buSzPts val="2800"/>
              <a:buFont typeface="Arial"/>
              <a:buNone/>
            </a:pPr>
            <a:r>
              <a:rPr lang="en-US" sz="2800">
                <a:solidFill>
                  <a:srgbClr val="002060"/>
                </a:solidFill>
                <a:latin typeface="Arial"/>
                <a:ea typeface="Arial"/>
                <a:cs typeface="Arial"/>
                <a:sym typeface="Arial"/>
              </a:rPr>
              <a:t>Most importantly we should eat seasonally because  </a:t>
            </a:r>
            <a:endParaRPr/>
          </a:p>
          <a:p>
            <a:pPr indent="0" lvl="0" marL="0" marR="0" rtl="0" algn="ctr">
              <a:spcBef>
                <a:spcPts val="0"/>
              </a:spcBef>
              <a:spcAft>
                <a:spcPts val="0"/>
              </a:spcAft>
              <a:buNone/>
            </a:pPr>
            <a:r>
              <a:rPr lang="en-US" sz="2800">
                <a:solidFill>
                  <a:srgbClr val="002060"/>
                </a:solidFill>
                <a:latin typeface="Arial"/>
                <a:ea typeface="Arial"/>
                <a:cs typeface="Arial"/>
                <a:sym typeface="Arial"/>
              </a:rPr>
              <a:t>seasonal food is fresher and so tends to be tastier and more nutritious</a:t>
            </a:r>
            <a:endParaRPr/>
          </a:p>
          <a:p>
            <a:pPr indent="0" lvl="0" marL="0" marR="0" rtl="0" algn="ctr">
              <a:spcBef>
                <a:spcPts val="0"/>
              </a:spcBef>
              <a:spcAft>
                <a:spcPts val="0"/>
              </a:spcAft>
              <a:buNone/>
            </a:pPr>
            <a:r>
              <a:t/>
            </a:r>
            <a:endParaRPr sz="2800">
              <a:solidFill>
                <a:srgbClr val="002060"/>
              </a:solidFill>
              <a:latin typeface="Arial"/>
              <a:ea typeface="Arial"/>
              <a:cs typeface="Arial"/>
              <a:sym typeface="Arial"/>
            </a:endParaRPr>
          </a:p>
          <a:p>
            <a:pPr indent="0" lvl="0" marL="0" marR="0" rtl="0" algn="ctr">
              <a:spcBef>
                <a:spcPts val="0"/>
              </a:spcBef>
              <a:spcAft>
                <a:spcPts val="0"/>
              </a:spcAft>
              <a:buNone/>
            </a:pPr>
            <a:r>
              <a:rPr lang="en-US" sz="2800">
                <a:solidFill>
                  <a:srgbClr val="002060"/>
                </a:solidFill>
                <a:latin typeface="Arial"/>
                <a:ea typeface="Arial"/>
                <a:cs typeface="Arial"/>
                <a:sym typeface="Arial"/>
              </a:rPr>
              <a:t>Foods are usually harvested when they are at their peak and typically have the most flavour and nutrients, so the food tends to be tastier, healthier and better for the environment.</a:t>
            </a:r>
            <a:endParaRPr/>
          </a:p>
          <a:p>
            <a:pPr indent="0" lvl="0" marL="0" marR="0" rtl="0" algn="ctr">
              <a:spcBef>
                <a:spcPts val="0"/>
              </a:spcBef>
              <a:spcAft>
                <a:spcPts val="0"/>
              </a:spcAft>
              <a:buNone/>
            </a:pPr>
            <a:r>
              <a:t/>
            </a:r>
            <a:endParaRPr sz="2800">
              <a:solidFill>
                <a:srgbClr val="002060"/>
              </a:solidFill>
              <a:latin typeface="Arial"/>
              <a:ea typeface="Arial"/>
              <a:cs typeface="Arial"/>
              <a:sym typeface="Arial"/>
            </a:endParaRPr>
          </a:p>
        </p:txBody>
      </p:sp>
      <p:pic>
        <p:nvPicPr>
          <p:cNvPr id="206" name="Google Shape;206;p12"/>
          <p:cNvPicPr preferRelativeResize="0"/>
          <p:nvPr/>
        </p:nvPicPr>
        <p:blipFill rotWithShape="1">
          <a:blip r:embed="rId3">
            <a:alphaModFix/>
          </a:blip>
          <a:srcRect b="0" l="33016" r="32380" t="65823"/>
          <a:stretch/>
        </p:blipFill>
        <p:spPr>
          <a:xfrm>
            <a:off x="2316116" y="4658816"/>
            <a:ext cx="2373086" cy="2343874"/>
          </a:xfrm>
          <a:prstGeom prst="rect">
            <a:avLst/>
          </a:prstGeom>
          <a:noFill/>
          <a:ln>
            <a:noFill/>
          </a:ln>
        </p:spPr>
      </p:pic>
      <p:pic>
        <p:nvPicPr>
          <p:cNvPr id="207" name="Google Shape;207;p12"/>
          <p:cNvPicPr preferRelativeResize="0"/>
          <p:nvPr/>
        </p:nvPicPr>
        <p:blipFill rotWithShape="1">
          <a:blip r:embed="rId4">
            <a:alphaModFix/>
          </a:blip>
          <a:srcRect b="32066" l="0" r="70635" t="35079"/>
          <a:stretch/>
        </p:blipFill>
        <p:spPr>
          <a:xfrm>
            <a:off x="5432046" y="4604926"/>
            <a:ext cx="2013857" cy="2253074"/>
          </a:xfrm>
          <a:prstGeom prst="rect">
            <a:avLst/>
          </a:prstGeom>
          <a:noFill/>
          <a:ln>
            <a:noFill/>
          </a:ln>
        </p:spPr>
      </p:pic>
      <p:pic>
        <p:nvPicPr>
          <p:cNvPr id="208" name="Google Shape;208;p12"/>
          <p:cNvPicPr preferRelativeResize="0"/>
          <p:nvPr/>
        </p:nvPicPr>
        <p:blipFill rotWithShape="1">
          <a:blip r:embed="rId5">
            <a:alphaModFix/>
          </a:blip>
          <a:srcRect b="32067" l="66508" r="3651" t="33810"/>
          <a:stretch/>
        </p:blipFill>
        <p:spPr>
          <a:xfrm>
            <a:off x="8738340" y="4588328"/>
            <a:ext cx="2046515" cy="234016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212" name="Shape 212"/>
        <p:cNvGrpSpPr/>
        <p:nvPr/>
      </p:nvGrpSpPr>
      <p:grpSpPr>
        <a:xfrm>
          <a:off x="0" y="0"/>
          <a:ext cx="0" cy="0"/>
          <a:chOff x="0" y="0"/>
          <a:chExt cx="0" cy="0"/>
        </a:xfrm>
      </p:grpSpPr>
      <p:sp>
        <p:nvSpPr>
          <p:cNvPr id="213" name="Google Shape;213;p13"/>
          <p:cNvSpPr txBox="1"/>
          <p:nvPr>
            <p:ph idx="1" type="subTitle"/>
          </p:nvPr>
        </p:nvSpPr>
        <p:spPr>
          <a:xfrm>
            <a:off x="1637818" y="4514126"/>
            <a:ext cx="8711878" cy="120666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pic>
        <p:nvPicPr>
          <p:cNvPr id="214" name="Google Shape;214;p13"/>
          <p:cNvPicPr preferRelativeResize="0"/>
          <p:nvPr/>
        </p:nvPicPr>
        <p:blipFill rotWithShape="1">
          <a:blip r:embed="rId3">
            <a:alphaModFix/>
          </a:blip>
          <a:srcRect b="0" l="0" r="0" t="0"/>
          <a:stretch/>
        </p:blipFill>
        <p:spPr>
          <a:xfrm rot="-5400000">
            <a:off x="2426230" y="-1284034"/>
            <a:ext cx="6555068" cy="929186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218" name="Shape 218"/>
        <p:cNvGrpSpPr/>
        <p:nvPr/>
      </p:nvGrpSpPr>
      <p:grpSpPr>
        <a:xfrm>
          <a:off x="0" y="0"/>
          <a:ext cx="0" cy="0"/>
          <a:chOff x="0" y="0"/>
          <a:chExt cx="0" cy="0"/>
        </a:xfrm>
      </p:grpSpPr>
      <p:sp>
        <p:nvSpPr>
          <p:cNvPr id="219" name="Google Shape;219;p14"/>
          <p:cNvSpPr txBox="1"/>
          <p:nvPr>
            <p:ph idx="1" type="subTitle"/>
          </p:nvPr>
        </p:nvSpPr>
        <p:spPr>
          <a:xfrm>
            <a:off x="1637818" y="4514126"/>
            <a:ext cx="8711878" cy="120666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pic>
        <p:nvPicPr>
          <p:cNvPr id="220" name="Google Shape;220;p14"/>
          <p:cNvPicPr preferRelativeResize="0"/>
          <p:nvPr/>
        </p:nvPicPr>
        <p:blipFill rotWithShape="1">
          <a:blip r:embed="rId3">
            <a:alphaModFix/>
          </a:blip>
          <a:srcRect b="0" l="0" r="0" t="0"/>
          <a:stretch/>
        </p:blipFill>
        <p:spPr>
          <a:xfrm rot="-5400000">
            <a:off x="2546057" y="-1281500"/>
            <a:ext cx="6647222" cy="942249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224" name="Shape 224"/>
        <p:cNvGrpSpPr/>
        <p:nvPr/>
      </p:nvGrpSpPr>
      <p:grpSpPr>
        <a:xfrm>
          <a:off x="0" y="0"/>
          <a:ext cx="0" cy="0"/>
          <a:chOff x="0" y="0"/>
          <a:chExt cx="0" cy="0"/>
        </a:xfrm>
      </p:grpSpPr>
      <p:sp>
        <p:nvSpPr>
          <p:cNvPr id="225" name="Google Shape;225;p15"/>
          <p:cNvSpPr txBox="1"/>
          <p:nvPr>
            <p:ph idx="1" type="subTitle"/>
          </p:nvPr>
        </p:nvSpPr>
        <p:spPr>
          <a:xfrm>
            <a:off x="1637818" y="4514126"/>
            <a:ext cx="8711878" cy="120666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pic>
        <p:nvPicPr>
          <p:cNvPr id="226" name="Google Shape;226;p15"/>
          <p:cNvPicPr preferRelativeResize="0"/>
          <p:nvPr/>
        </p:nvPicPr>
        <p:blipFill rotWithShape="1">
          <a:blip r:embed="rId3">
            <a:alphaModFix/>
          </a:blip>
          <a:srcRect b="0" l="0" r="0" t="0"/>
          <a:stretch/>
        </p:blipFill>
        <p:spPr>
          <a:xfrm>
            <a:off x="1253094" y="0"/>
            <a:ext cx="9685812" cy="6858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230" name="Shape 230"/>
        <p:cNvGrpSpPr/>
        <p:nvPr/>
      </p:nvGrpSpPr>
      <p:grpSpPr>
        <a:xfrm>
          <a:off x="0" y="0"/>
          <a:ext cx="0" cy="0"/>
          <a:chOff x="0" y="0"/>
          <a:chExt cx="0" cy="0"/>
        </a:xfrm>
      </p:grpSpPr>
      <p:sp>
        <p:nvSpPr>
          <p:cNvPr id="231" name="Google Shape;231;p16"/>
          <p:cNvSpPr txBox="1"/>
          <p:nvPr>
            <p:ph idx="1" type="subTitle"/>
          </p:nvPr>
        </p:nvSpPr>
        <p:spPr>
          <a:xfrm>
            <a:off x="1637818" y="4514126"/>
            <a:ext cx="8711878" cy="120666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pic>
        <p:nvPicPr>
          <p:cNvPr id="232" name="Google Shape;232;p16"/>
          <p:cNvPicPr preferRelativeResize="0"/>
          <p:nvPr/>
        </p:nvPicPr>
        <p:blipFill rotWithShape="1">
          <a:blip r:embed="rId3">
            <a:alphaModFix/>
          </a:blip>
          <a:srcRect b="0" l="0" r="0" t="0"/>
          <a:stretch/>
        </p:blipFill>
        <p:spPr>
          <a:xfrm>
            <a:off x="1241670" y="0"/>
            <a:ext cx="9708659" cy="6858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236" name="Shape 236"/>
        <p:cNvGrpSpPr/>
        <p:nvPr/>
      </p:nvGrpSpPr>
      <p:grpSpPr>
        <a:xfrm>
          <a:off x="0" y="0"/>
          <a:ext cx="0" cy="0"/>
          <a:chOff x="0" y="0"/>
          <a:chExt cx="0" cy="0"/>
        </a:xfrm>
      </p:grpSpPr>
      <p:sp>
        <p:nvSpPr>
          <p:cNvPr id="237" name="Google Shape;237;p17"/>
          <p:cNvSpPr txBox="1"/>
          <p:nvPr>
            <p:ph type="ctrTitle"/>
          </p:nvPr>
        </p:nvSpPr>
        <p:spPr>
          <a:xfrm>
            <a:off x="1160026" y="162125"/>
            <a:ext cx="8070000" cy="10560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002060"/>
              </a:buClr>
              <a:buSzPts val="6000"/>
              <a:buFont typeface="Arial"/>
              <a:buNone/>
            </a:pPr>
            <a:r>
              <a:rPr lang="en-US">
                <a:solidFill>
                  <a:srgbClr val="002060"/>
                </a:solidFill>
                <a:latin typeface="Arial"/>
                <a:ea typeface="Arial"/>
                <a:cs typeface="Arial"/>
                <a:sym typeface="Arial"/>
              </a:rPr>
              <a:t>Test your knowledge  </a:t>
            </a:r>
            <a:endParaRPr/>
          </a:p>
        </p:txBody>
      </p:sp>
      <p:sp>
        <p:nvSpPr>
          <p:cNvPr id="238" name="Google Shape;238;p17"/>
          <p:cNvSpPr txBox="1"/>
          <p:nvPr>
            <p:ph idx="1" type="subTitle"/>
          </p:nvPr>
        </p:nvSpPr>
        <p:spPr>
          <a:xfrm>
            <a:off x="1637818" y="4514126"/>
            <a:ext cx="8711878" cy="120666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sp>
        <p:nvSpPr>
          <p:cNvPr id="239" name="Google Shape;239;p17"/>
          <p:cNvSpPr txBox="1"/>
          <p:nvPr/>
        </p:nvSpPr>
        <p:spPr>
          <a:xfrm>
            <a:off x="543124" y="1256728"/>
            <a:ext cx="10066500" cy="5695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1. Name a summer seasonal fruit in the UK</a:t>
            </a:r>
            <a:endParaRPr/>
          </a:p>
          <a:p>
            <a:pPr indent="0" lvl="0" marL="0" marR="0" rtl="0" algn="l">
              <a:spcBef>
                <a:spcPts val="0"/>
              </a:spcBef>
              <a:spcAft>
                <a:spcPts val="0"/>
              </a:spcAft>
              <a:buNone/>
            </a:pPr>
            <a:r>
              <a:t/>
            </a:r>
            <a:endParaRPr sz="2800">
              <a:solidFill>
                <a:srgbClr val="002060"/>
              </a:solidFill>
              <a:latin typeface="Arial"/>
              <a:ea typeface="Arial"/>
              <a:cs typeface="Arial"/>
              <a:sym typeface="Arial"/>
            </a:endParaRPr>
          </a:p>
          <a:p>
            <a:pPr indent="0" lvl="0" marL="0" marR="0" rtl="0" algn="l">
              <a:spcBef>
                <a:spcPts val="0"/>
              </a:spcBef>
              <a:spcAft>
                <a:spcPts val="0"/>
              </a:spcAft>
              <a:buNone/>
            </a:pPr>
            <a:r>
              <a:rPr lang="en-US" sz="2800">
                <a:solidFill>
                  <a:srgbClr val="002060"/>
                </a:solidFill>
                <a:latin typeface="Arial"/>
                <a:ea typeface="Arial"/>
                <a:cs typeface="Arial"/>
                <a:sym typeface="Arial"/>
              </a:rPr>
              <a:t>2. When food is out of season in the UK how does it get to our supermarkets?</a:t>
            </a:r>
            <a:endParaRPr/>
          </a:p>
          <a:p>
            <a:pPr indent="0" lvl="0" marL="0" marR="0" rtl="0" algn="l">
              <a:spcBef>
                <a:spcPts val="0"/>
              </a:spcBef>
              <a:spcAft>
                <a:spcPts val="0"/>
              </a:spcAft>
              <a:buNone/>
            </a:pPr>
            <a:r>
              <a:t/>
            </a:r>
            <a:endParaRPr sz="2800">
              <a:solidFill>
                <a:srgbClr val="002060"/>
              </a:solidFill>
              <a:latin typeface="Arial"/>
              <a:ea typeface="Arial"/>
              <a:cs typeface="Arial"/>
              <a:sym typeface="Arial"/>
            </a:endParaRPr>
          </a:p>
          <a:p>
            <a:pPr indent="0" lvl="0" marL="0" marR="0" rtl="0" algn="l">
              <a:spcBef>
                <a:spcPts val="0"/>
              </a:spcBef>
              <a:spcAft>
                <a:spcPts val="0"/>
              </a:spcAft>
              <a:buNone/>
            </a:pPr>
            <a:r>
              <a:rPr lang="en-US" sz="2800">
                <a:solidFill>
                  <a:srgbClr val="002060"/>
                </a:solidFill>
                <a:latin typeface="Arial"/>
                <a:ea typeface="Arial"/>
                <a:cs typeface="Arial"/>
                <a:sym typeface="Arial"/>
              </a:rPr>
              <a:t>3. True or false, if we ate seasonally it would reduce global warming gases and be better for the environment. </a:t>
            </a:r>
            <a:endParaRPr/>
          </a:p>
          <a:p>
            <a:pPr indent="0" lvl="0" marL="0" marR="0" rtl="0" algn="l">
              <a:spcBef>
                <a:spcPts val="0"/>
              </a:spcBef>
              <a:spcAft>
                <a:spcPts val="0"/>
              </a:spcAft>
              <a:buNone/>
            </a:pPr>
            <a:r>
              <a:t/>
            </a:r>
            <a:endParaRPr sz="2800">
              <a:solidFill>
                <a:srgbClr val="002060"/>
              </a:solidFill>
              <a:latin typeface="Arial"/>
              <a:ea typeface="Arial"/>
              <a:cs typeface="Arial"/>
              <a:sym typeface="Arial"/>
            </a:endParaRPr>
          </a:p>
          <a:p>
            <a:pPr indent="0" lvl="0" marL="0" marR="0" rtl="0" algn="l">
              <a:spcBef>
                <a:spcPts val="0"/>
              </a:spcBef>
              <a:spcAft>
                <a:spcPts val="0"/>
              </a:spcAft>
              <a:buNone/>
            </a:pPr>
            <a:r>
              <a:rPr lang="en-US" sz="2800">
                <a:solidFill>
                  <a:srgbClr val="002060"/>
                </a:solidFill>
                <a:latin typeface="Arial"/>
                <a:ea typeface="Arial"/>
                <a:cs typeface="Arial"/>
                <a:sym typeface="Arial"/>
              </a:rPr>
              <a:t>4. True or false, seasonal fruit is fresher and so tends to be tastier and more nutritious. </a:t>
            </a:r>
            <a:endParaRPr/>
          </a:p>
          <a:p>
            <a:pPr indent="0" lvl="0" marL="0" marR="0" rtl="0" algn="l">
              <a:spcBef>
                <a:spcPts val="0"/>
              </a:spcBef>
              <a:spcAft>
                <a:spcPts val="0"/>
              </a:spcAft>
              <a:buNone/>
            </a:pPr>
            <a:r>
              <a:t/>
            </a:r>
            <a:endParaRPr sz="2800">
              <a:solidFill>
                <a:srgbClr val="002060"/>
              </a:solidFill>
              <a:latin typeface="Arial"/>
              <a:ea typeface="Arial"/>
              <a:cs typeface="Arial"/>
              <a:sym typeface="Arial"/>
            </a:endParaRPr>
          </a:p>
          <a:p>
            <a:pPr indent="0" lvl="0" marL="0" marR="0" rtl="0" algn="l">
              <a:spcBef>
                <a:spcPts val="0"/>
              </a:spcBef>
              <a:spcAft>
                <a:spcPts val="0"/>
              </a:spcAft>
              <a:buNone/>
            </a:pPr>
            <a:r>
              <a:rPr lang="en-US" sz="2800">
                <a:solidFill>
                  <a:srgbClr val="002060"/>
                </a:solidFill>
                <a:latin typeface="Arial"/>
                <a:ea typeface="Arial"/>
                <a:cs typeface="Arial"/>
                <a:sym typeface="Arial"/>
              </a:rPr>
              <a:t>5. Now have a go at producing your own seasonal eating chart</a:t>
            </a:r>
            <a:endParaRPr/>
          </a:p>
          <a:p>
            <a:pPr indent="0" lvl="0" marL="0" marR="0" rtl="0" algn="l">
              <a:spcBef>
                <a:spcPts val="0"/>
              </a:spcBef>
              <a:spcAft>
                <a:spcPts val="0"/>
              </a:spcAft>
              <a:buNone/>
            </a:pPr>
            <a:r>
              <a:t/>
            </a:r>
            <a:endParaRPr sz="2800">
              <a:solidFill>
                <a:srgbClr val="002060"/>
              </a:solidFill>
              <a:latin typeface="Arial"/>
              <a:ea typeface="Arial"/>
              <a:cs typeface="Arial"/>
              <a:sym typeface="Arial"/>
            </a:endParaRPr>
          </a:p>
        </p:txBody>
      </p:sp>
      <p:pic>
        <p:nvPicPr>
          <p:cNvPr id="240" name="Google Shape;240;p17"/>
          <p:cNvPicPr preferRelativeResize="0"/>
          <p:nvPr/>
        </p:nvPicPr>
        <p:blipFill rotWithShape="1">
          <a:blip r:embed="rId3">
            <a:alphaModFix/>
          </a:blip>
          <a:srcRect b="32222" l="31429" r="32663" t="36666"/>
          <a:stretch/>
        </p:blipFill>
        <p:spPr>
          <a:xfrm>
            <a:off x="9373960" y="162117"/>
            <a:ext cx="2462516" cy="21336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244" name="Shape 244"/>
        <p:cNvGrpSpPr/>
        <p:nvPr/>
      </p:nvGrpSpPr>
      <p:grpSpPr>
        <a:xfrm>
          <a:off x="0" y="0"/>
          <a:ext cx="0" cy="0"/>
          <a:chOff x="0" y="0"/>
          <a:chExt cx="0" cy="0"/>
        </a:xfrm>
      </p:grpSpPr>
      <p:sp>
        <p:nvSpPr>
          <p:cNvPr id="245" name="Google Shape;245;p18"/>
          <p:cNvSpPr txBox="1"/>
          <p:nvPr>
            <p:ph type="ctrTitle"/>
          </p:nvPr>
        </p:nvSpPr>
        <p:spPr>
          <a:xfrm>
            <a:off x="246772" y="695900"/>
            <a:ext cx="9926100" cy="10560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rgbClr val="002060"/>
              </a:buClr>
              <a:buSzPct val="100000"/>
              <a:buFont typeface="Arial"/>
              <a:buNone/>
            </a:pPr>
            <a:r>
              <a:rPr lang="en-US">
                <a:solidFill>
                  <a:srgbClr val="002060"/>
                </a:solidFill>
                <a:latin typeface="Arial"/>
                <a:ea typeface="Arial"/>
                <a:cs typeface="Arial"/>
                <a:sym typeface="Arial"/>
              </a:rPr>
              <a:t>Seasonal eating chart</a:t>
            </a:r>
            <a:br>
              <a:rPr lang="en-US">
                <a:solidFill>
                  <a:srgbClr val="002060"/>
                </a:solidFill>
                <a:latin typeface="Arial"/>
                <a:ea typeface="Arial"/>
                <a:cs typeface="Arial"/>
                <a:sym typeface="Arial"/>
              </a:rPr>
            </a:br>
            <a:r>
              <a:rPr lang="en-US">
                <a:solidFill>
                  <a:srgbClr val="002060"/>
                </a:solidFill>
                <a:latin typeface="Arial"/>
                <a:ea typeface="Arial"/>
                <a:cs typeface="Arial"/>
                <a:sym typeface="Arial"/>
              </a:rPr>
              <a:t>  </a:t>
            </a:r>
            <a:endParaRPr/>
          </a:p>
        </p:txBody>
      </p:sp>
      <p:sp>
        <p:nvSpPr>
          <p:cNvPr id="246" name="Google Shape;246;p18"/>
          <p:cNvSpPr txBox="1"/>
          <p:nvPr>
            <p:ph idx="1" type="subTitle"/>
          </p:nvPr>
        </p:nvSpPr>
        <p:spPr>
          <a:xfrm>
            <a:off x="1637818" y="4514126"/>
            <a:ext cx="8711878" cy="120666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graphicFrame>
        <p:nvGraphicFramePr>
          <p:cNvPr id="247" name="Google Shape;247;p18"/>
          <p:cNvGraphicFramePr/>
          <p:nvPr/>
        </p:nvGraphicFramePr>
        <p:xfrm>
          <a:off x="246780" y="1028700"/>
          <a:ext cx="3000000" cy="3000000"/>
        </p:xfrm>
        <a:graphic>
          <a:graphicData uri="http://schemas.openxmlformats.org/drawingml/2006/table">
            <a:tbl>
              <a:tblPr bandRow="1" firstRow="1">
                <a:noFill/>
                <a:tableStyleId>{AA280DD2-F985-4D1D-A02E-22A93235DDB4}</a:tableStyleId>
              </a:tblPr>
              <a:tblGrid>
                <a:gridCol w="5848775"/>
                <a:gridCol w="5848775"/>
              </a:tblGrid>
              <a:tr h="2778925">
                <a:tc>
                  <a:txBody>
                    <a:bodyPr/>
                    <a:lstStyle/>
                    <a:p>
                      <a:pPr indent="0" lvl="0" marL="0" marR="0" rtl="0" algn="l">
                        <a:spcBef>
                          <a:spcPts val="0"/>
                        </a:spcBef>
                        <a:spcAft>
                          <a:spcPts val="0"/>
                        </a:spcAft>
                        <a:buNone/>
                      </a:pPr>
                      <a:r>
                        <a:rPr lang="en-US" sz="2800" u="none" cap="none" strike="noStrike">
                          <a:solidFill>
                            <a:srgbClr val="002060"/>
                          </a:solidFill>
                          <a:latin typeface="Arial"/>
                          <a:ea typeface="Arial"/>
                          <a:cs typeface="Arial"/>
                          <a:sym typeface="Arial"/>
                        </a:rPr>
                        <a:t>Spring </a:t>
                      </a:r>
                      <a:endParaRPr/>
                    </a:p>
                  </a:txBody>
                  <a:tcPr marT="45725" marB="45725" marR="91450" marL="91450">
                    <a:solidFill>
                      <a:srgbClr val="E1EFD8"/>
                    </a:solidFill>
                  </a:tcPr>
                </a:tc>
                <a:tc>
                  <a:txBody>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Summer </a:t>
                      </a:r>
                      <a:endParaRPr/>
                    </a:p>
                  </a:txBody>
                  <a:tcPr marT="45725" marB="45725" marR="91450" marL="91450">
                    <a:solidFill>
                      <a:srgbClr val="FFF2CC"/>
                    </a:solidFill>
                  </a:tcPr>
                </a:tc>
              </a:tr>
              <a:tr h="2778925">
                <a:tc>
                  <a:txBody>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Autumn </a:t>
                      </a:r>
                      <a:endParaRPr/>
                    </a:p>
                  </a:txBody>
                  <a:tcPr marT="45725" marB="45725" marR="91450" marL="91450">
                    <a:solidFill>
                      <a:srgbClr val="FBE4D4"/>
                    </a:solidFill>
                  </a:tcPr>
                </a:tc>
                <a:tc>
                  <a:txBody>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Winter </a:t>
                      </a:r>
                      <a:endParaRPr/>
                    </a:p>
                  </a:txBody>
                  <a:tcPr marT="45725" marB="45725" marR="91450" marL="91450">
                    <a:solidFill>
                      <a:srgbClr val="DDEAF6"/>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251" name="Shape 251"/>
        <p:cNvGrpSpPr/>
        <p:nvPr/>
      </p:nvGrpSpPr>
      <p:grpSpPr>
        <a:xfrm>
          <a:off x="0" y="0"/>
          <a:ext cx="0" cy="0"/>
          <a:chOff x="0" y="0"/>
          <a:chExt cx="0" cy="0"/>
        </a:xfrm>
      </p:grpSpPr>
      <p:sp>
        <p:nvSpPr>
          <p:cNvPr id="252" name="Google Shape;252;p19"/>
          <p:cNvSpPr txBox="1"/>
          <p:nvPr>
            <p:ph type="ctrTitle"/>
          </p:nvPr>
        </p:nvSpPr>
        <p:spPr>
          <a:xfrm>
            <a:off x="-272154" y="305400"/>
            <a:ext cx="8416200" cy="8715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rgbClr val="002060"/>
              </a:buClr>
              <a:buSzPct val="100000"/>
              <a:buFont typeface="Arial"/>
              <a:buNone/>
            </a:pPr>
            <a:r>
              <a:rPr lang="en-US">
                <a:solidFill>
                  <a:srgbClr val="002060"/>
                </a:solidFill>
                <a:latin typeface="Arial"/>
                <a:ea typeface="Arial"/>
                <a:cs typeface="Arial"/>
                <a:sym typeface="Arial"/>
              </a:rPr>
              <a:t>References [remove?]   </a:t>
            </a:r>
            <a:endParaRPr/>
          </a:p>
        </p:txBody>
      </p:sp>
      <p:sp>
        <p:nvSpPr>
          <p:cNvPr id="253" name="Google Shape;253;p19"/>
          <p:cNvSpPr txBox="1"/>
          <p:nvPr>
            <p:ph idx="1" type="subTitle"/>
          </p:nvPr>
        </p:nvSpPr>
        <p:spPr>
          <a:xfrm>
            <a:off x="1637818" y="4514126"/>
            <a:ext cx="8711878" cy="120666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sp>
        <p:nvSpPr>
          <p:cNvPr id="254" name="Google Shape;254;p19"/>
          <p:cNvSpPr txBox="1"/>
          <p:nvPr/>
        </p:nvSpPr>
        <p:spPr>
          <a:xfrm>
            <a:off x="631372" y="1900056"/>
            <a:ext cx="10635342" cy="526297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National Resource Defence Council (NRDC)., 2015. </a:t>
            </a:r>
            <a:r>
              <a:rPr i="1" lang="en-US" sz="2800">
                <a:solidFill>
                  <a:srgbClr val="002060"/>
                </a:solidFill>
                <a:latin typeface="Arial"/>
                <a:ea typeface="Arial"/>
                <a:cs typeface="Arial"/>
                <a:sym typeface="Arial"/>
              </a:rPr>
              <a:t>A Year of Momentum. </a:t>
            </a:r>
            <a:r>
              <a:rPr lang="en-US" sz="2800">
                <a:solidFill>
                  <a:srgbClr val="002060"/>
                </a:solidFill>
                <a:latin typeface="Arial"/>
                <a:ea typeface="Arial"/>
                <a:cs typeface="Arial"/>
                <a:sym typeface="Arial"/>
              </a:rPr>
              <a:t>Washington</a:t>
            </a:r>
            <a:r>
              <a:rPr i="1" lang="en-US" sz="2800">
                <a:solidFill>
                  <a:srgbClr val="002060"/>
                </a:solidFill>
                <a:latin typeface="Arial"/>
                <a:ea typeface="Arial"/>
                <a:cs typeface="Arial"/>
                <a:sym typeface="Arial"/>
              </a:rPr>
              <a:t>: </a:t>
            </a:r>
            <a:r>
              <a:rPr lang="en-US" sz="2800">
                <a:solidFill>
                  <a:srgbClr val="002060"/>
                </a:solidFill>
                <a:latin typeface="Arial"/>
                <a:ea typeface="Arial"/>
                <a:cs typeface="Arial"/>
                <a:sym typeface="Arial"/>
              </a:rPr>
              <a:t>National Resource Defence Council </a:t>
            </a:r>
            <a:endParaRPr/>
          </a:p>
          <a:p>
            <a:pPr indent="0" lvl="0" marL="0" marR="0" rtl="0" algn="l">
              <a:spcBef>
                <a:spcPts val="0"/>
              </a:spcBef>
              <a:spcAft>
                <a:spcPts val="0"/>
              </a:spcAft>
              <a:buNone/>
            </a:pPr>
            <a:r>
              <a:t/>
            </a:r>
            <a:endParaRPr sz="2800">
              <a:solidFill>
                <a:srgbClr val="002060"/>
              </a:solidFill>
              <a:latin typeface="Arial"/>
              <a:ea typeface="Arial"/>
              <a:cs typeface="Arial"/>
              <a:sym typeface="Arial"/>
            </a:endParaRPr>
          </a:p>
          <a:p>
            <a:pPr indent="0" lvl="0" marL="0" marR="0" rtl="0" algn="l">
              <a:spcBef>
                <a:spcPts val="0"/>
              </a:spcBef>
              <a:spcAft>
                <a:spcPts val="0"/>
              </a:spcAft>
              <a:buNone/>
            </a:pPr>
            <a:r>
              <a:rPr lang="en-US" sz="2800">
                <a:solidFill>
                  <a:srgbClr val="002060"/>
                </a:solidFill>
                <a:latin typeface="Arial"/>
                <a:ea typeface="Arial"/>
                <a:cs typeface="Arial"/>
                <a:sym typeface="Arial"/>
              </a:rPr>
              <a:t>Healthy Planet USA., 2018. </a:t>
            </a:r>
            <a:r>
              <a:rPr i="1" lang="en-US" sz="2800">
                <a:solidFill>
                  <a:srgbClr val="002060"/>
                </a:solidFill>
                <a:latin typeface="Arial"/>
                <a:ea typeface="Arial"/>
                <a:cs typeface="Arial"/>
                <a:sym typeface="Arial"/>
              </a:rPr>
              <a:t>Eating with the seasons. </a:t>
            </a:r>
            <a:r>
              <a:rPr lang="en-US" sz="2800">
                <a:solidFill>
                  <a:srgbClr val="002060"/>
                </a:solidFill>
                <a:latin typeface="Arial"/>
                <a:ea typeface="Arial"/>
                <a:cs typeface="Arial"/>
                <a:sym typeface="Arial"/>
              </a:rPr>
              <a:t>United States: Healthy Eating Planet USA. </a:t>
            </a:r>
            <a:endParaRPr/>
          </a:p>
          <a:p>
            <a:pPr indent="0" lvl="0" marL="0" marR="0" rtl="0" algn="l">
              <a:spcBef>
                <a:spcPts val="0"/>
              </a:spcBef>
              <a:spcAft>
                <a:spcPts val="0"/>
              </a:spcAft>
              <a:buNone/>
            </a:pPr>
            <a:r>
              <a:t/>
            </a:r>
            <a:endParaRPr i="1" sz="2800">
              <a:solidFill>
                <a:srgbClr val="002060"/>
              </a:solidFill>
              <a:latin typeface="Arial"/>
              <a:ea typeface="Arial"/>
              <a:cs typeface="Arial"/>
              <a:sym typeface="Arial"/>
            </a:endParaRPr>
          </a:p>
          <a:p>
            <a:pPr indent="0" lvl="0" marL="0" marR="0" rtl="0" algn="l">
              <a:spcBef>
                <a:spcPts val="0"/>
              </a:spcBef>
              <a:spcAft>
                <a:spcPts val="0"/>
              </a:spcAft>
              <a:buNone/>
            </a:pPr>
            <a:r>
              <a:rPr lang="en-US" sz="2800">
                <a:solidFill>
                  <a:srgbClr val="002060"/>
                </a:solidFill>
                <a:latin typeface="Arial"/>
                <a:ea typeface="Arial"/>
                <a:cs typeface="Arial"/>
                <a:sym typeface="Arial"/>
              </a:rPr>
              <a:t>Audysmith, L., 2013. </a:t>
            </a:r>
            <a:r>
              <a:rPr i="1" lang="en-US" sz="2800">
                <a:solidFill>
                  <a:srgbClr val="002060"/>
                </a:solidFill>
                <a:latin typeface="Arial"/>
                <a:ea typeface="Arial"/>
                <a:cs typeface="Arial"/>
                <a:sym typeface="Arial"/>
              </a:rPr>
              <a:t>Seasonal Foods. London: TES. </a:t>
            </a:r>
            <a:endParaRPr/>
          </a:p>
          <a:p>
            <a:pPr indent="0" lvl="0" marL="0" marR="0" rtl="0" algn="l">
              <a:spcBef>
                <a:spcPts val="0"/>
              </a:spcBef>
              <a:spcAft>
                <a:spcPts val="0"/>
              </a:spcAft>
              <a:buNone/>
            </a:pPr>
            <a:r>
              <a:t/>
            </a:r>
            <a:endParaRPr i="1" sz="2800">
              <a:solidFill>
                <a:srgbClr val="002060"/>
              </a:solidFill>
              <a:latin typeface="Arial"/>
              <a:ea typeface="Arial"/>
              <a:cs typeface="Arial"/>
              <a:sym typeface="Arial"/>
            </a:endParaRPr>
          </a:p>
          <a:p>
            <a:pPr indent="0" lvl="0" marL="0" marR="0" rtl="0" algn="l">
              <a:spcBef>
                <a:spcPts val="0"/>
              </a:spcBef>
              <a:spcAft>
                <a:spcPts val="0"/>
              </a:spcAft>
              <a:buNone/>
            </a:pPr>
            <a:r>
              <a:t/>
            </a:r>
            <a:endParaRPr i="1" sz="2800">
              <a:solidFill>
                <a:srgbClr val="002060"/>
              </a:solidFill>
              <a:latin typeface="Arial"/>
              <a:ea typeface="Arial"/>
              <a:cs typeface="Arial"/>
              <a:sym typeface="Arial"/>
            </a:endParaRPr>
          </a:p>
          <a:p>
            <a:pPr indent="0" lvl="0" marL="0" marR="0" rtl="0" algn="l">
              <a:spcBef>
                <a:spcPts val="0"/>
              </a:spcBef>
              <a:spcAft>
                <a:spcPts val="0"/>
              </a:spcAft>
              <a:buNone/>
            </a:pPr>
            <a:r>
              <a:t/>
            </a:r>
            <a:endParaRPr i="1" sz="2800">
              <a:solidFill>
                <a:srgbClr val="002060"/>
              </a:solidFill>
              <a:latin typeface="Arial"/>
              <a:ea typeface="Arial"/>
              <a:cs typeface="Arial"/>
              <a:sym typeface="Arial"/>
            </a:endParaRPr>
          </a:p>
          <a:p>
            <a:pPr indent="0" lvl="0" marL="0" marR="0" rtl="0" algn="l">
              <a:spcBef>
                <a:spcPts val="0"/>
              </a:spcBef>
              <a:spcAft>
                <a:spcPts val="0"/>
              </a:spcAft>
              <a:buNone/>
            </a:pPr>
            <a:r>
              <a:t/>
            </a:r>
            <a:endParaRPr i="1" sz="2800">
              <a:solidFill>
                <a:srgbClr val="002060"/>
              </a:solidFill>
              <a:latin typeface="Arial"/>
              <a:ea typeface="Arial"/>
              <a:cs typeface="Arial"/>
              <a:sym typeface="Arial"/>
            </a:endParaRPr>
          </a:p>
          <a:p>
            <a:pPr indent="0" lvl="0" marL="0" marR="0" rtl="0" algn="l">
              <a:spcBef>
                <a:spcPts val="0"/>
              </a:spcBef>
              <a:spcAft>
                <a:spcPts val="0"/>
              </a:spcAft>
              <a:buNone/>
            </a:pPr>
            <a:r>
              <a:t/>
            </a:r>
            <a:endParaRPr i="1" sz="2800">
              <a:solidFill>
                <a:srgbClr val="00206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94" name="Shape 94"/>
        <p:cNvGrpSpPr/>
        <p:nvPr/>
      </p:nvGrpSpPr>
      <p:grpSpPr>
        <a:xfrm>
          <a:off x="0" y="0"/>
          <a:ext cx="0" cy="0"/>
          <a:chOff x="0" y="0"/>
          <a:chExt cx="0" cy="0"/>
        </a:xfrm>
      </p:grpSpPr>
      <p:sp>
        <p:nvSpPr>
          <p:cNvPr id="95" name="Google Shape;95;p2"/>
          <p:cNvSpPr txBox="1"/>
          <p:nvPr>
            <p:ph type="ctrTitle"/>
          </p:nvPr>
        </p:nvSpPr>
        <p:spPr>
          <a:xfrm>
            <a:off x="2361235" y="891252"/>
            <a:ext cx="7265043" cy="105613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002060"/>
              </a:buClr>
              <a:buSzPts val="6000"/>
              <a:buFont typeface="Arial"/>
              <a:buNone/>
            </a:pPr>
            <a:r>
              <a:rPr lang="en-US">
                <a:solidFill>
                  <a:srgbClr val="002060"/>
                </a:solidFill>
                <a:latin typeface="Arial"/>
                <a:ea typeface="Arial"/>
                <a:cs typeface="Arial"/>
                <a:sym typeface="Arial"/>
              </a:rPr>
              <a:t>Learning Objectives </a:t>
            </a:r>
            <a:endParaRPr/>
          </a:p>
        </p:txBody>
      </p:sp>
      <p:sp>
        <p:nvSpPr>
          <p:cNvPr id="96" name="Google Shape;96;p2"/>
          <p:cNvSpPr txBox="1"/>
          <p:nvPr>
            <p:ph idx="1" type="subTitle"/>
          </p:nvPr>
        </p:nvSpPr>
        <p:spPr>
          <a:xfrm>
            <a:off x="1637818" y="4514126"/>
            <a:ext cx="8711878" cy="120666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sp>
        <p:nvSpPr>
          <p:cNvPr id="97" name="Google Shape;97;p2"/>
          <p:cNvSpPr txBox="1"/>
          <p:nvPr/>
        </p:nvSpPr>
        <p:spPr>
          <a:xfrm>
            <a:off x="1415968" y="2268638"/>
            <a:ext cx="9807203" cy="3108543"/>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002060"/>
              </a:buClr>
              <a:buSzPts val="2800"/>
              <a:buFont typeface="Arial"/>
              <a:buChar char="•"/>
            </a:pPr>
            <a:r>
              <a:rPr b="0" i="0" lang="en-US" sz="2800" u="none" cap="none" strike="noStrike">
                <a:solidFill>
                  <a:srgbClr val="002060"/>
                </a:solidFill>
                <a:latin typeface="Arial"/>
                <a:ea typeface="Arial"/>
                <a:cs typeface="Arial"/>
                <a:sym typeface="Arial"/>
              </a:rPr>
              <a:t>To understand the concept of harvest seasons and food availability.</a:t>
            </a:r>
            <a:endParaRPr/>
          </a:p>
          <a:p>
            <a:pPr indent="0" lvl="0" marL="0" marR="0" rtl="0" algn="l">
              <a:spcBef>
                <a:spcPts val="0"/>
              </a:spcBef>
              <a:spcAft>
                <a:spcPts val="0"/>
              </a:spcAft>
              <a:buNone/>
            </a:pPr>
            <a:r>
              <a:t/>
            </a:r>
            <a:endParaRPr sz="2800">
              <a:solidFill>
                <a:srgbClr val="002060"/>
              </a:solidFill>
              <a:latin typeface="Arial"/>
              <a:ea typeface="Arial"/>
              <a:cs typeface="Arial"/>
              <a:sym typeface="Arial"/>
            </a:endParaRPr>
          </a:p>
          <a:p>
            <a:pPr indent="-285750" lvl="0" marL="285750" marR="0" rtl="0" algn="l">
              <a:spcBef>
                <a:spcPts val="0"/>
              </a:spcBef>
              <a:spcAft>
                <a:spcPts val="0"/>
              </a:spcAft>
              <a:buClr>
                <a:srgbClr val="002060"/>
              </a:buClr>
              <a:buSzPts val="2800"/>
              <a:buFont typeface="Arial"/>
              <a:buChar char="•"/>
            </a:pPr>
            <a:r>
              <a:rPr lang="en-US" sz="2800">
                <a:solidFill>
                  <a:srgbClr val="002060"/>
                </a:solidFill>
                <a:latin typeface="Arial"/>
                <a:ea typeface="Arial"/>
                <a:cs typeface="Arial"/>
                <a:sym typeface="Arial"/>
              </a:rPr>
              <a:t>To explain the consequences associated with eating out of season.</a:t>
            </a:r>
            <a:endParaRPr/>
          </a:p>
          <a:p>
            <a:pPr indent="0" lvl="0" marL="0" marR="0" rtl="0" algn="l">
              <a:spcBef>
                <a:spcPts val="0"/>
              </a:spcBef>
              <a:spcAft>
                <a:spcPts val="0"/>
              </a:spcAft>
              <a:buNone/>
            </a:pPr>
            <a:r>
              <a:t/>
            </a:r>
            <a:endParaRPr sz="2800">
              <a:solidFill>
                <a:srgbClr val="002060"/>
              </a:solidFill>
              <a:latin typeface="Arial"/>
              <a:ea typeface="Arial"/>
              <a:cs typeface="Arial"/>
              <a:sym typeface="Arial"/>
            </a:endParaRPr>
          </a:p>
          <a:p>
            <a:pPr indent="-285750" lvl="0" marL="285750" marR="0" rtl="0" algn="l">
              <a:spcBef>
                <a:spcPts val="0"/>
              </a:spcBef>
              <a:spcAft>
                <a:spcPts val="0"/>
              </a:spcAft>
              <a:buClr>
                <a:srgbClr val="002060"/>
              </a:buClr>
              <a:buSzPts val="2800"/>
              <a:buFont typeface="Arial"/>
              <a:buChar char="•"/>
            </a:pPr>
            <a:r>
              <a:rPr lang="en-US" sz="2800">
                <a:solidFill>
                  <a:srgbClr val="002060"/>
                </a:solidFill>
                <a:latin typeface="Arial"/>
                <a:ea typeface="Arial"/>
                <a:cs typeface="Arial"/>
                <a:sym typeface="Arial"/>
              </a:rPr>
              <a:t>To identify sustainable solutions to eating foods out of season</a:t>
            </a:r>
            <a:endParaRPr sz="2800">
              <a:solidFill>
                <a:srgbClr val="002060"/>
              </a:solidFill>
              <a:latin typeface="Arial"/>
              <a:ea typeface="Arial"/>
              <a:cs typeface="Arial"/>
              <a:sym typeface="Arial"/>
            </a:endParaRPr>
          </a:p>
          <a:p>
            <a:pPr indent="-107950" lvl="0" marL="285750" marR="0" rtl="0" algn="ctr">
              <a:spcBef>
                <a:spcPts val="0"/>
              </a:spcBef>
              <a:spcAft>
                <a:spcPts val="0"/>
              </a:spcAft>
              <a:buClr>
                <a:schemeClr val="dk1"/>
              </a:buClr>
              <a:buSzPts val="2800"/>
              <a:buFont typeface="Arial"/>
              <a:buNone/>
            </a:pPr>
            <a:r>
              <a:t/>
            </a:r>
            <a:endParaRPr sz="2800">
              <a:solidFill>
                <a:srgbClr val="002060"/>
              </a:solidFill>
              <a:latin typeface="Arial"/>
              <a:ea typeface="Arial"/>
              <a:cs typeface="Arial"/>
              <a:sym typeface="Arial"/>
            </a:endParaRPr>
          </a:p>
          <a:p>
            <a:pPr indent="-107950" lvl="0" marL="285750" marR="0" rtl="0" algn="ctr">
              <a:spcBef>
                <a:spcPts val="0"/>
              </a:spcBef>
              <a:spcAft>
                <a:spcPts val="0"/>
              </a:spcAft>
              <a:buClr>
                <a:schemeClr val="dk1"/>
              </a:buClr>
              <a:buSzPts val="2800"/>
              <a:buFont typeface="Arial"/>
              <a:buNone/>
            </a:pPr>
            <a:r>
              <a:t/>
            </a:r>
            <a:endParaRPr sz="2800">
              <a:solidFill>
                <a:srgbClr val="00206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101" name="Shape 101"/>
        <p:cNvGrpSpPr/>
        <p:nvPr/>
      </p:nvGrpSpPr>
      <p:grpSpPr>
        <a:xfrm>
          <a:off x="0" y="0"/>
          <a:ext cx="0" cy="0"/>
          <a:chOff x="0" y="0"/>
          <a:chExt cx="0" cy="0"/>
        </a:xfrm>
      </p:grpSpPr>
      <p:sp>
        <p:nvSpPr>
          <p:cNvPr id="102" name="Google Shape;102;p3"/>
          <p:cNvSpPr txBox="1"/>
          <p:nvPr>
            <p:ph type="ctrTitle"/>
          </p:nvPr>
        </p:nvSpPr>
        <p:spPr>
          <a:xfrm>
            <a:off x="4022203" y="682907"/>
            <a:ext cx="3943108" cy="105613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002060"/>
              </a:buClr>
              <a:buSzPts val="6000"/>
              <a:buFont typeface="Arial"/>
              <a:buNone/>
            </a:pPr>
            <a:r>
              <a:rPr lang="en-US">
                <a:solidFill>
                  <a:srgbClr val="002060"/>
                </a:solidFill>
                <a:latin typeface="Arial"/>
                <a:ea typeface="Arial"/>
                <a:cs typeface="Arial"/>
                <a:sym typeface="Arial"/>
              </a:rPr>
              <a:t>Seasons </a:t>
            </a:r>
            <a:endParaRPr/>
          </a:p>
        </p:txBody>
      </p:sp>
      <p:pic>
        <p:nvPicPr>
          <p:cNvPr id="103" name="Google Shape;103;p3"/>
          <p:cNvPicPr preferRelativeResize="0"/>
          <p:nvPr/>
        </p:nvPicPr>
        <p:blipFill rotWithShape="1">
          <a:blip r:embed="rId3">
            <a:alphaModFix/>
          </a:blip>
          <a:srcRect b="70464" l="0" r="80492" t="7932"/>
          <a:stretch/>
        </p:blipFill>
        <p:spPr>
          <a:xfrm>
            <a:off x="4050473" y="2314234"/>
            <a:ext cx="1943284" cy="2152043"/>
          </a:xfrm>
          <a:prstGeom prst="rect">
            <a:avLst/>
          </a:prstGeom>
          <a:noFill/>
          <a:ln>
            <a:noFill/>
          </a:ln>
        </p:spPr>
      </p:pic>
      <p:pic>
        <p:nvPicPr>
          <p:cNvPr id="104" name="Google Shape;104;p3"/>
          <p:cNvPicPr preferRelativeResize="0"/>
          <p:nvPr/>
        </p:nvPicPr>
        <p:blipFill rotWithShape="1">
          <a:blip r:embed="rId3">
            <a:alphaModFix/>
          </a:blip>
          <a:srcRect b="70441" l="79445" r="0" t="8643"/>
          <a:stretch/>
        </p:blipFill>
        <p:spPr>
          <a:xfrm>
            <a:off x="1478088" y="2473167"/>
            <a:ext cx="1843846" cy="1876148"/>
          </a:xfrm>
          <a:prstGeom prst="rect">
            <a:avLst/>
          </a:prstGeom>
          <a:noFill/>
          <a:ln>
            <a:noFill/>
          </a:ln>
        </p:spPr>
      </p:pic>
      <p:pic>
        <p:nvPicPr>
          <p:cNvPr id="105" name="Google Shape;105;p3"/>
          <p:cNvPicPr preferRelativeResize="0"/>
          <p:nvPr/>
        </p:nvPicPr>
        <p:blipFill rotWithShape="1">
          <a:blip r:embed="rId3">
            <a:alphaModFix/>
          </a:blip>
          <a:srcRect b="30322" l="39533" r="39586" t="48945"/>
          <a:stretch/>
        </p:blipFill>
        <p:spPr>
          <a:xfrm>
            <a:off x="9028253" y="2498224"/>
            <a:ext cx="1933771" cy="1920205"/>
          </a:xfrm>
          <a:prstGeom prst="rect">
            <a:avLst/>
          </a:prstGeom>
          <a:noFill/>
          <a:ln>
            <a:noFill/>
          </a:ln>
        </p:spPr>
      </p:pic>
      <p:pic>
        <p:nvPicPr>
          <p:cNvPr id="106" name="Google Shape;106;p3"/>
          <p:cNvPicPr preferRelativeResize="0"/>
          <p:nvPr/>
        </p:nvPicPr>
        <p:blipFill rotWithShape="1">
          <a:blip r:embed="rId3">
            <a:alphaModFix/>
          </a:blip>
          <a:srcRect b="51560" l="18833" r="60465" t="30211"/>
          <a:stretch/>
        </p:blipFill>
        <p:spPr>
          <a:xfrm>
            <a:off x="6514993" y="2498224"/>
            <a:ext cx="2032185" cy="1789422"/>
          </a:xfrm>
          <a:prstGeom prst="rect">
            <a:avLst/>
          </a:prstGeom>
          <a:noFill/>
          <a:ln>
            <a:noFill/>
          </a:ln>
        </p:spPr>
      </p:pic>
      <p:sp>
        <p:nvSpPr>
          <p:cNvPr id="107" name="Google Shape;107;p3"/>
          <p:cNvSpPr txBox="1"/>
          <p:nvPr/>
        </p:nvSpPr>
        <p:spPr>
          <a:xfrm>
            <a:off x="1537880" y="1764752"/>
            <a:ext cx="9954227"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The year can be split into 4 different seasons, can you name the seasons? </a:t>
            </a:r>
            <a:endParaRPr/>
          </a:p>
        </p:txBody>
      </p:sp>
      <p:sp>
        <p:nvSpPr>
          <p:cNvPr id="108" name="Google Shape;108;p3"/>
          <p:cNvSpPr txBox="1"/>
          <p:nvPr/>
        </p:nvSpPr>
        <p:spPr>
          <a:xfrm>
            <a:off x="1792340" y="4889529"/>
            <a:ext cx="1215342" cy="138499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002060"/>
                </a:solidFill>
                <a:latin typeface="Arial"/>
                <a:ea typeface="Arial"/>
                <a:cs typeface="Arial"/>
                <a:sym typeface="Arial"/>
              </a:rPr>
              <a:t>March </a:t>
            </a:r>
            <a:endParaRPr/>
          </a:p>
          <a:p>
            <a:pPr indent="0" lvl="0" marL="0" marR="0" rtl="0" algn="ctr">
              <a:spcBef>
                <a:spcPts val="0"/>
              </a:spcBef>
              <a:spcAft>
                <a:spcPts val="0"/>
              </a:spcAft>
              <a:buNone/>
            </a:pPr>
            <a:r>
              <a:rPr lang="en-US" sz="2800">
                <a:solidFill>
                  <a:srgbClr val="002060"/>
                </a:solidFill>
                <a:latin typeface="Arial"/>
                <a:ea typeface="Arial"/>
                <a:cs typeface="Arial"/>
                <a:sym typeface="Arial"/>
              </a:rPr>
              <a:t>April </a:t>
            </a:r>
            <a:endParaRPr/>
          </a:p>
          <a:p>
            <a:pPr indent="0" lvl="0" marL="0" marR="0" rtl="0" algn="ctr">
              <a:spcBef>
                <a:spcPts val="0"/>
              </a:spcBef>
              <a:spcAft>
                <a:spcPts val="0"/>
              </a:spcAft>
              <a:buNone/>
            </a:pPr>
            <a:r>
              <a:rPr lang="en-US" sz="2800">
                <a:solidFill>
                  <a:srgbClr val="002060"/>
                </a:solidFill>
                <a:latin typeface="Arial"/>
                <a:ea typeface="Arial"/>
                <a:cs typeface="Arial"/>
                <a:sym typeface="Arial"/>
              </a:rPr>
              <a:t>May </a:t>
            </a:r>
            <a:endParaRPr/>
          </a:p>
        </p:txBody>
      </p:sp>
      <p:sp>
        <p:nvSpPr>
          <p:cNvPr id="109" name="Google Shape;109;p3"/>
          <p:cNvSpPr txBox="1"/>
          <p:nvPr/>
        </p:nvSpPr>
        <p:spPr>
          <a:xfrm>
            <a:off x="1637826" y="4252525"/>
            <a:ext cx="2091300" cy="954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S _ _ _ _ _</a:t>
            </a:r>
            <a:endParaRPr sz="2800">
              <a:solidFill>
                <a:srgbClr val="002060"/>
              </a:solidFill>
              <a:latin typeface="Arial"/>
              <a:ea typeface="Arial"/>
              <a:cs typeface="Arial"/>
              <a:sym typeface="Arial"/>
            </a:endParaRPr>
          </a:p>
          <a:p>
            <a:pPr indent="0" lvl="0" marL="0" marR="0" rtl="0" algn="l">
              <a:spcBef>
                <a:spcPts val="0"/>
              </a:spcBef>
              <a:spcAft>
                <a:spcPts val="0"/>
              </a:spcAft>
              <a:buNone/>
            </a:pPr>
            <a:r>
              <a:t/>
            </a:r>
            <a:endParaRPr sz="2800">
              <a:solidFill>
                <a:srgbClr val="002060"/>
              </a:solidFill>
            </a:endParaRPr>
          </a:p>
        </p:txBody>
      </p:sp>
      <p:sp>
        <p:nvSpPr>
          <p:cNvPr id="110" name="Google Shape;110;p3"/>
          <p:cNvSpPr txBox="1"/>
          <p:nvPr/>
        </p:nvSpPr>
        <p:spPr>
          <a:xfrm>
            <a:off x="4205002" y="4956275"/>
            <a:ext cx="1581600" cy="13854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002060"/>
                </a:solidFill>
                <a:latin typeface="Arial"/>
                <a:ea typeface="Arial"/>
                <a:cs typeface="Arial"/>
                <a:sym typeface="Arial"/>
              </a:rPr>
              <a:t>June </a:t>
            </a:r>
            <a:endParaRPr/>
          </a:p>
          <a:p>
            <a:pPr indent="0" lvl="0" marL="0" marR="0" rtl="0" algn="ctr">
              <a:spcBef>
                <a:spcPts val="0"/>
              </a:spcBef>
              <a:spcAft>
                <a:spcPts val="0"/>
              </a:spcAft>
              <a:buNone/>
            </a:pPr>
            <a:r>
              <a:rPr lang="en-US" sz="2800">
                <a:solidFill>
                  <a:srgbClr val="002060"/>
                </a:solidFill>
                <a:latin typeface="Arial"/>
                <a:ea typeface="Arial"/>
                <a:cs typeface="Arial"/>
                <a:sym typeface="Arial"/>
              </a:rPr>
              <a:t>July </a:t>
            </a:r>
            <a:endParaRPr/>
          </a:p>
          <a:p>
            <a:pPr indent="0" lvl="0" marL="0" marR="0" rtl="0" algn="ctr">
              <a:spcBef>
                <a:spcPts val="0"/>
              </a:spcBef>
              <a:spcAft>
                <a:spcPts val="0"/>
              </a:spcAft>
              <a:buNone/>
            </a:pPr>
            <a:r>
              <a:rPr lang="en-US" sz="2800">
                <a:solidFill>
                  <a:srgbClr val="002060"/>
                </a:solidFill>
                <a:latin typeface="Arial"/>
                <a:ea typeface="Arial"/>
                <a:cs typeface="Arial"/>
                <a:sym typeface="Arial"/>
              </a:rPr>
              <a:t>August  </a:t>
            </a:r>
            <a:endParaRPr/>
          </a:p>
        </p:txBody>
      </p:sp>
      <p:sp>
        <p:nvSpPr>
          <p:cNvPr id="111" name="Google Shape;111;p3"/>
          <p:cNvSpPr txBox="1"/>
          <p:nvPr/>
        </p:nvSpPr>
        <p:spPr>
          <a:xfrm>
            <a:off x="4050476" y="4319275"/>
            <a:ext cx="22104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S _ _ _ _ _</a:t>
            </a:r>
            <a:endParaRPr/>
          </a:p>
        </p:txBody>
      </p:sp>
      <p:sp>
        <p:nvSpPr>
          <p:cNvPr id="112" name="Google Shape;112;p3"/>
          <p:cNvSpPr txBox="1"/>
          <p:nvPr/>
        </p:nvSpPr>
        <p:spPr>
          <a:xfrm>
            <a:off x="6774976" y="5004075"/>
            <a:ext cx="2032200" cy="13854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002060"/>
                </a:solidFill>
                <a:latin typeface="Arial"/>
                <a:ea typeface="Arial"/>
                <a:cs typeface="Arial"/>
                <a:sym typeface="Arial"/>
              </a:rPr>
              <a:t>September  </a:t>
            </a:r>
            <a:endParaRPr/>
          </a:p>
          <a:p>
            <a:pPr indent="0" lvl="0" marL="0" marR="0" rtl="0" algn="ctr">
              <a:spcBef>
                <a:spcPts val="0"/>
              </a:spcBef>
              <a:spcAft>
                <a:spcPts val="0"/>
              </a:spcAft>
              <a:buNone/>
            </a:pPr>
            <a:r>
              <a:rPr lang="en-US" sz="2800">
                <a:solidFill>
                  <a:srgbClr val="002060"/>
                </a:solidFill>
                <a:latin typeface="Arial"/>
                <a:ea typeface="Arial"/>
                <a:cs typeface="Arial"/>
                <a:sym typeface="Arial"/>
              </a:rPr>
              <a:t>October  </a:t>
            </a:r>
            <a:endParaRPr/>
          </a:p>
          <a:p>
            <a:pPr indent="0" lvl="0" marL="0" marR="0" rtl="0" algn="ctr">
              <a:spcBef>
                <a:spcPts val="0"/>
              </a:spcBef>
              <a:spcAft>
                <a:spcPts val="0"/>
              </a:spcAft>
              <a:buNone/>
            </a:pPr>
            <a:r>
              <a:rPr lang="en-US" sz="2800">
                <a:solidFill>
                  <a:srgbClr val="002060"/>
                </a:solidFill>
                <a:latin typeface="Arial"/>
                <a:ea typeface="Arial"/>
                <a:cs typeface="Arial"/>
                <a:sym typeface="Arial"/>
              </a:rPr>
              <a:t>November  </a:t>
            </a:r>
            <a:endParaRPr/>
          </a:p>
        </p:txBody>
      </p:sp>
      <p:sp>
        <p:nvSpPr>
          <p:cNvPr id="113" name="Google Shape;113;p3"/>
          <p:cNvSpPr txBox="1"/>
          <p:nvPr/>
        </p:nvSpPr>
        <p:spPr>
          <a:xfrm>
            <a:off x="6880425" y="4366300"/>
            <a:ext cx="22560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A _ _ _ _ _</a:t>
            </a:r>
            <a:endParaRPr/>
          </a:p>
        </p:txBody>
      </p:sp>
      <p:sp>
        <p:nvSpPr>
          <p:cNvPr id="114" name="Google Shape;114;p3"/>
          <p:cNvSpPr txBox="1"/>
          <p:nvPr/>
        </p:nvSpPr>
        <p:spPr>
          <a:xfrm>
            <a:off x="9390600" y="5004075"/>
            <a:ext cx="2032200" cy="13854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002060"/>
                </a:solidFill>
                <a:latin typeface="Arial"/>
                <a:ea typeface="Arial"/>
                <a:cs typeface="Arial"/>
                <a:sym typeface="Arial"/>
              </a:rPr>
              <a:t>December  </a:t>
            </a:r>
            <a:endParaRPr/>
          </a:p>
          <a:p>
            <a:pPr indent="0" lvl="0" marL="0" marR="0" rtl="0" algn="ctr">
              <a:spcBef>
                <a:spcPts val="0"/>
              </a:spcBef>
              <a:spcAft>
                <a:spcPts val="0"/>
              </a:spcAft>
              <a:buNone/>
            </a:pPr>
            <a:r>
              <a:rPr lang="en-US" sz="2800">
                <a:solidFill>
                  <a:srgbClr val="002060"/>
                </a:solidFill>
                <a:latin typeface="Arial"/>
                <a:ea typeface="Arial"/>
                <a:cs typeface="Arial"/>
                <a:sym typeface="Arial"/>
              </a:rPr>
              <a:t>January  </a:t>
            </a:r>
            <a:endParaRPr/>
          </a:p>
          <a:p>
            <a:pPr indent="0" lvl="0" marL="0" marR="0" rtl="0" algn="ctr">
              <a:spcBef>
                <a:spcPts val="0"/>
              </a:spcBef>
              <a:spcAft>
                <a:spcPts val="0"/>
              </a:spcAft>
              <a:buNone/>
            </a:pPr>
            <a:r>
              <a:rPr lang="en-US" sz="2800">
                <a:solidFill>
                  <a:srgbClr val="002060"/>
                </a:solidFill>
                <a:latin typeface="Arial"/>
                <a:ea typeface="Arial"/>
                <a:cs typeface="Arial"/>
                <a:sym typeface="Arial"/>
              </a:rPr>
              <a:t>February  </a:t>
            </a:r>
            <a:endParaRPr/>
          </a:p>
        </p:txBody>
      </p:sp>
      <p:sp>
        <p:nvSpPr>
          <p:cNvPr id="115" name="Google Shape;115;p3"/>
          <p:cNvSpPr txBox="1"/>
          <p:nvPr/>
        </p:nvSpPr>
        <p:spPr>
          <a:xfrm>
            <a:off x="9236074" y="4367075"/>
            <a:ext cx="22560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W _ _ _ _ _</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119" name="Shape 119"/>
        <p:cNvGrpSpPr/>
        <p:nvPr/>
      </p:nvGrpSpPr>
      <p:grpSpPr>
        <a:xfrm>
          <a:off x="0" y="0"/>
          <a:ext cx="0" cy="0"/>
          <a:chOff x="0" y="0"/>
          <a:chExt cx="0" cy="0"/>
        </a:xfrm>
      </p:grpSpPr>
      <p:sp>
        <p:nvSpPr>
          <p:cNvPr id="120" name="Google Shape;120;p4"/>
          <p:cNvSpPr txBox="1"/>
          <p:nvPr>
            <p:ph type="ctrTitle"/>
          </p:nvPr>
        </p:nvSpPr>
        <p:spPr>
          <a:xfrm>
            <a:off x="4667621" y="441206"/>
            <a:ext cx="2418971" cy="105613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002060"/>
              </a:buClr>
              <a:buSzPts val="6000"/>
              <a:buFont typeface="Arial"/>
              <a:buNone/>
            </a:pPr>
            <a:r>
              <a:rPr lang="en-US">
                <a:solidFill>
                  <a:srgbClr val="002060"/>
                </a:solidFill>
                <a:latin typeface="Arial"/>
                <a:ea typeface="Arial"/>
                <a:cs typeface="Arial"/>
                <a:sym typeface="Arial"/>
              </a:rPr>
              <a:t>Spring </a:t>
            </a:r>
            <a:endParaRPr/>
          </a:p>
        </p:txBody>
      </p:sp>
      <p:pic>
        <p:nvPicPr>
          <p:cNvPr descr="Cauliflower (354 x 338)" id="121" name="Google Shape;121;p4"/>
          <p:cNvPicPr preferRelativeResize="0"/>
          <p:nvPr/>
        </p:nvPicPr>
        <p:blipFill rotWithShape="1">
          <a:blip r:embed="rId3">
            <a:alphaModFix/>
          </a:blip>
          <a:srcRect b="0" l="0" r="0" t="0"/>
          <a:stretch/>
        </p:blipFill>
        <p:spPr>
          <a:xfrm>
            <a:off x="6692900" y="2319378"/>
            <a:ext cx="1943100" cy="1855787"/>
          </a:xfrm>
          <a:prstGeom prst="rect">
            <a:avLst/>
          </a:prstGeom>
          <a:noFill/>
          <a:ln>
            <a:noFill/>
          </a:ln>
        </p:spPr>
      </p:pic>
      <p:pic>
        <p:nvPicPr>
          <p:cNvPr descr="leek (272 x 440)" id="122" name="Google Shape;122;p4"/>
          <p:cNvPicPr preferRelativeResize="0"/>
          <p:nvPr/>
        </p:nvPicPr>
        <p:blipFill rotWithShape="1">
          <a:blip r:embed="rId4">
            <a:alphaModFix/>
          </a:blip>
          <a:srcRect b="0" l="0" r="0" t="0"/>
          <a:stretch/>
        </p:blipFill>
        <p:spPr>
          <a:xfrm rot="2310822">
            <a:off x="1285721" y="1743634"/>
            <a:ext cx="1819275" cy="2943225"/>
          </a:xfrm>
          <a:prstGeom prst="rect">
            <a:avLst/>
          </a:prstGeom>
          <a:noFill/>
          <a:ln>
            <a:noFill/>
          </a:ln>
        </p:spPr>
      </p:pic>
      <p:pic>
        <p:nvPicPr>
          <p:cNvPr descr="Mint cutout" id="123" name="Google Shape;123;p4"/>
          <p:cNvPicPr preferRelativeResize="0"/>
          <p:nvPr/>
        </p:nvPicPr>
        <p:blipFill rotWithShape="1">
          <a:blip r:embed="rId5">
            <a:alphaModFix/>
          </a:blip>
          <a:srcRect b="0" l="0" r="0" t="0"/>
          <a:stretch/>
        </p:blipFill>
        <p:spPr>
          <a:xfrm>
            <a:off x="9081634" y="2419390"/>
            <a:ext cx="2159000" cy="1755775"/>
          </a:xfrm>
          <a:prstGeom prst="rect">
            <a:avLst/>
          </a:prstGeom>
          <a:noFill/>
          <a:ln>
            <a:noFill/>
          </a:ln>
        </p:spPr>
      </p:pic>
      <p:pic>
        <p:nvPicPr>
          <p:cNvPr descr="raddishes" id="124" name="Google Shape;124;p4"/>
          <p:cNvPicPr preferRelativeResize="0"/>
          <p:nvPr/>
        </p:nvPicPr>
        <p:blipFill rotWithShape="1">
          <a:blip r:embed="rId6">
            <a:alphaModFix/>
          </a:blip>
          <a:srcRect b="8793" l="0" r="0" t="3768"/>
          <a:stretch/>
        </p:blipFill>
        <p:spPr>
          <a:xfrm>
            <a:off x="4182419" y="2241069"/>
            <a:ext cx="1811338" cy="2087563"/>
          </a:xfrm>
          <a:prstGeom prst="rect">
            <a:avLst/>
          </a:prstGeom>
          <a:noFill/>
          <a:ln>
            <a:noFill/>
          </a:ln>
        </p:spPr>
      </p:pic>
      <p:sp>
        <p:nvSpPr>
          <p:cNvPr id="125" name="Google Shape;125;p4"/>
          <p:cNvSpPr txBox="1"/>
          <p:nvPr/>
        </p:nvSpPr>
        <p:spPr>
          <a:xfrm>
            <a:off x="859971" y="4514126"/>
            <a:ext cx="1075508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         Leeks 		          Radishes 	       Cauliflower 		Mint </a:t>
            </a:r>
            <a:endParaRPr/>
          </a:p>
        </p:txBody>
      </p:sp>
      <p:sp>
        <p:nvSpPr>
          <p:cNvPr id="126" name="Google Shape;126;p4"/>
          <p:cNvSpPr txBox="1"/>
          <p:nvPr/>
        </p:nvSpPr>
        <p:spPr>
          <a:xfrm>
            <a:off x="3058886" y="5493589"/>
            <a:ext cx="1009763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These food are ready to eat in spring in the UK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
                                        </p:tgtEl>
                                        <p:attrNameLst>
                                          <p:attrName>style.visibility</p:attrName>
                                        </p:attrNameLst>
                                      </p:cBhvr>
                                      <p:to>
                                        <p:strVal val="visible"/>
                                      </p:to>
                                    </p:set>
                                    <p:animEffect filter="fade" transition="in">
                                      <p:cBhvr>
                                        <p:cTn dur="2000"/>
                                        <p:tgtEl>
                                          <p:spTgt spid="1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gtEl>
                                        <p:attrNameLst>
                                          <p:attrName>style.visibility</p:attrName>
                                        </p:attrNameLst>
                                      </p:cBhvr>
                                      <p:to>
                                        <p:strVal val="visible"/>
                                      </p:to>
                                    </p:set>
                                    <p:animEffect filter="fade" transition="in">
                                      <p:cBhvr>
                                        <p:cTn dur="2000"/>
                                        <p:tgtEl>
                                          <p:spTgt spid="1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gtEl>
                                        <p:attrNameLst>
                                          <p:attrName>style.visibility</p:attrName>
                                        </p:attrNameLst>
                                      </p:cBhvr>
                                      <p:to>
                                        <p:strVal val="visible"/>
                                      </p:to>
                                    </p:set>
                                    <p:animEffect filter="fade" transition="in">
                                      <p:cBhvr>
                                        <p:cTn dur="2000"/>
                                        <p:tgtEl>
                                          <p:spTgt spid="1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3"/>
                                        </p:tgtEl>
                                        <p:attrNameLst>
                                          <p:attrName>style.visibility</p:attrName>
                                        </p:attrNameLst>
                                      </p:cBhvr>
                                      <p:to>
                                        <p:strVal val="visible"/>
                                      </p:to>
                                    </p:set>
                                    <p:animEffect filter="fade" transition="in">
                                      <p:cBhvr>
                                        <p:cTn dur="2000"/>
                                        <p:tgtEl>
                                          <p:spTgt spid="1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130" name="Shape 130"/>
        <p:cNvGrpSpPr/>
        <p:nvPr/>
      </p:nvGrpSpPr>
      <p:grpSpPr>
        <a:xfrm>
          <a:off x="0" y="0"/>
          <a:ext cx="0" cy="0"/>
          <a:chOff x="0" y="0"/>
          <a:chExt cx="0" cy="0"/>
        </a:xfrm>
      </p:grpSpPr>
      <p:sp>
        <p:nvSpPr>
          <p:cNvPr id="131" name="Google Shape;131;p5"/>
          <p:cNvSpPr txBox="1"/>
          <p:nvPr>
            <p:ph type="ctrTitle"/>
          </p:nvPr>
        </p:nvSpPr>
        <p:spPr>
          <a:xfrm>
            <a:off x="4667626" y="441200"/>
            <a:ext cx="3333600" cy="10560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002060"/>
              </a:buClr>
              <a:buSzPts val="6000"/>
              <a:buFont typeface="Arial"/>
              <a:buNone/>
            </a:pPr>
            <a:r>
              <a:rPr lang="en-US">
                <a:solidFill>
                  <a:srgbClr val="002060"/>
                </a:solidFill>
                <a:latin typeface="Arial"/>
                <a:ea typeface="Arial"/>
                <a:cs typeface="Arial"/>
                <a:sym typeface="Arial"/>
              </a:rPr>
              <a:t>Summer  </a:t>
            </a:r>
            <a:endParaRPr/>
          </a:p>
        </p:txBody>
      </p:sp>
      <p:sp>
        <p:nvSpPr>
          <p:cNvPr id="132" name="Google Shape;132;p5"/>
          <p:cNvSpPr txBox="1"/>
          <p:nvPr/>
        </p:nvSpPr>
        <p:spPr>
          <a:xfrm>
            <a:off x="75500" y="4016650"/>
            <a:ext cx="122748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     Strawberries                Gooseberries  	       Courgettes  		Tomatoes  </a:t>
            </a:r>
            <a:endParaRPr/>
          </a:p>
        </p:txBody>
      </p:sp>
      <p:sp>
        <p:nvSpPr>
          <p:cNvPr id="133" name="Google Shape;133;p5"/>
          <p:cNvSpPr txBox="1"/>
          <p:nvPr/>
        </p:nvSpPr>
        <p:spPr>
          <a:xfrm>
            <a:off x="2895600" y="5221446"/>
            <a:ext cx="1009763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These food are ready to eat in summer in the UK </a:t>
            </a:r>
            <a:endParaRPr/>
          </a:p>
        </p:txBody>
      </p:sp>
      <p:pic>
        <p:nvPicPr>
          <p:cNvPr descr="Courgettes (425 x 282)" id="134" name="Google Shape;134;p5"/>
          <p:cNvPicPr preferRelativeResize="0"/>
          <p:nvPr/>
        </p:nvPicPr>
        <p:blipFill rotWithShape="1">
          <a:blip r:embed="rId3">
            <a:alphaModFix/>
          </a:blip>
          <a:srcRect b="0" l="0" r="0" t="0"/>
          <a:stretch/>
        </p:blipFill>
        <p:spPr>
          <a:xfrm>
            <a:off x="6405563" y="2201863"/>
            <a:ext cx="2527300" cy="1676400"/>
          </a:xfrm>
          <a:prstGeom prst="rect">
            <a:avLst/>
          </a:prstGeom>
          <a:noFill/>
          <a:ln>
            <a:noFill/>
          </a:ln>
        </p:spPr>
      </p:pic>
      <p:pic>
        <p:nvPicPr>
          <p:cNvPr descr="Cherry tomamtoes cutout (195 x 179)" id="135" name="Google Shape;135;p5"/>
          <p:cNvPicPr preferRelativeResize="0"/>
          <p:nvPr/>
        </p:nvPicPr>
        <p:blipFill rotWithShape="1">
          <a:blip r:embed="rId4">
            <a:alphaModFix/>
          </a:blip>
          <a:srcRect b="0" l="0" r="0" t="0"/>
          <a:stretch/>
        </p:blipFill>
        <p:spPr>
          <a:xfrm>
            <a:off x="9431013" y="2225676"/>
            <a:ext cx="1800225" cy="1652587"/>
          </a:xfrm>
          <a:prstGeom prst="rect">
            <a:avLst/>
          </a:prstGeom>
          <a:noFill/>
          <a:ln>
            <a:noFill/>
          </a:ln>
        </p:spPr>
      </p:pic>
      <p:pic>
        <p:nvPicPr>
          <p:cNvPr descr="Strawberris clean(271 x 200)" id="136" name="Google Shape;136;p5"/>
          <p:cNvPicPr preferRelativeResize="0"/>
          <p:nvPr/>
        </p:nvPicPr>
        <p:blipFill rotWithShape="1">
          <a:blip r:embed="rId5">
            <a:alphaModFix/>
          </a:blip>
          <a:srcRect b="0" l="0" r="0" t="0"/>
          <a:stretch/>
        </p:blipFill>
        <p:spPr>
          <a:xfrm>
            <a:off x="1294946" y="2148320"/>
            <a:ext cx="2005013" cy="1479550"/>
          </a:xfrm>
          <a:prstGeom prst="rect">
            <a:avLst/>
          </a:prstGeom>
          <a:noFill/>
          <a:ln>
            <a:noFill/>
          </a:ln>
        </p:spPr>
      </p:pic>
      <p:pic>
        <p:nvPicPr>
          <p:cNvPr descr="Gooseberries(424 x 282)" id="137" name="Google Shape;137;p5"/>
          <p:cNvPicPr preferRelativeResize="0"/>
          <p:nvPr/>
        </p:nvPicPr>
        <p:blipFill rotWithShape="1">
          <a:blip r:embed="rId6">
            <a:alphaModFix/>
          </a:blip>
          <a:srcRect b="0" l="0" r="0" t="0"/>
          <a:stretch/>
        </p:blipFill>
        <p:spPr>
          <a:xfrm>
            <a:off x="3888113" y="2216582"/>
            <a:ext cx="2019300" cy="13430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
                                        </p:tgtEl>
                                        <p:attrNameLst>
                                          <p:attrName>style.visibility</p:attrName>
                                        </p:attrNameLst>
                                      </p:cBhvr>
                                      <p:to>
                                        <p:strVal val="visible"/>
                                      </p:to>
                                    </p:set>
                                    <p:animEffect filter="fade" transition="in">
                                      <p:cBhvr>
                                        <p:cTn dur="2000"/>
                                        <p:tgtEl>
                                          <p:spTgt spid="1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gtEl>
                                        <p:attrNameLst>
                                          <p:attrName>style.visibility</p:attrName>
                                        </p:attrNameLst>
                                      </p:cBhvr>
                                      <p:to>
                                        <p:strVal val="visible"/>
                                      </p:to>
                                    </p:set>
                                    <p:animEffect filter="fade" transition="in">
                                      <p:cBhvr>
                                        <p:cTn dur="2000"/>
                                        <p:tgtEl>
                                          <p:spTgt spid="1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7"/>
                                        </p:tgtEl>
                                        <p:attrNameLst>
                                          <p:attrName>style.visibility</p:attrName>
                                        </p:attrNameLst>
                                      </p:cBhvr>
                                      <p:to>
                                        <p:strVal val="visible"/>
                                      </p:to>
                                    </p:set>
                                    <p:animEffect filter="fade" transition="in">
                                      <p:cBhvr>
                                        <p:cTn dur="2000"/>
                                        <p:tgtEl>
                                          <p:spTgt spid="13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gtEl>
                                        <p:attrNameLst>
                                          <p:attrName>style.visibility</p:attrName>
                                        </p:attrNameLst>
                                      </p:cBhvr>
                                      <p:to>
                                        <p:strVal val="visible"/>
                                      </p:to>
                                    </p:set>
                                    <p:animEffect filter="fade" transition="in">
                                      <p:cBhvr>
                                        <p:cTn dur="2000"/>
                                        <p:tgtEl>
                                          <p:spTgt spid="1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141" name="Shape 141"/>
        <p:cNvGrpSpPr/>
        <p:nvPr/>
      </p:nvGrpSpPr>
      <p:grpSpPr>
        <a:xfrm>
          <a:off x="0" y="0"/>
          <a:ext cx="0" cy="0"/>
          <a:chOff x="0" y="0"/>
          <a:chExt cx="0" cy="0"/>
        </a:xfrm>
      </p:grpSpPr>
      <p:sp>
        <p:nvSpPr>
          <p:cNvPr id="142" name="Google Shape;142;p6"/>
          <p:cNvSpPr txBox="1"/>
          <p:nvPr>
            <p:ph type="ctrTitle"/>
          </p:nvPr>
        </p:nvSpPr>
        <p:spPr>
          <a:xfrm>
            <a:off x="4667626" y="441200"/>
            <a:ext cx="3147900" cy="10560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002060"/>
              </a:buClr>
              <a:buSzPts val="6000"/>
              <a:buFont typeface="Arial"/>
              <a:buNone/>
            </a:pPr>
            <a:r>
              <a:rPr lang="en-US">
                <a:solidFill>
                  <a:srgbClr val="002060"/>
                </a:solidFill>
                <a:latin typeface="Arial"/>
                <a:ea typeface="Arial"/>
                <a:cs typeface="Arial"/>
                <a:sym typeface="Arial"/>
              </a:rPr>
              <a:t>Autumn   </a:t>
            </a:r>
            <a:endParaRPr/>
          </a:p>
        </p:txBody>
      </p:sp>
      <p:sp>
        <p:nvSpPr>
          <p:cNvPr id="143" name="Google Shape;143;p6"/>
          <p:cNvSpPr txBox="1"/>
          <p:nvPr/>
        </p:nvSpPr>
        <p:spPr>
          <a:xfrm>
            <a:off x="200225" y="3961475"/>
            <a:ext cx="119157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     Blackberries                     Beetroot   	            Pumpkins   		   Plums   </a:t>
            </a:r>
            <a:endParaRPr/>
          </a:p>
        </p:txBody>
      </p:sp>
      <p:sp>
        <p:nvSpPr>
          <p:cNvPr id="144" name="Google Shape;144;p6"/>
          <p:cNvSpPr txBox="1"/>
          <p:nvPr/>
        </p:nvSpPr>
        <p:spPr>
          <a:xfrm>
            <a:off x="2895600" y="5221446"/>
            <a:ext cx="1009763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These food are ready to eat in Autumn in the UK </a:t>
            </a:r>
            <a:endParaRPr/>
          </a:p>
        </p:txBody>
      </p:sp>
      <p:pic>
        <p:nvPicPr>
          <p:cNvPr descr="plum (280 x 186)" id="145" name="Google Shape;145;p6"/>
          <p:cNvPicPr preferRelativeResize="0"/>
          <p:nvPr/>
        </p:nvPicPr>
        <p:blipFill rotWithShape="1">
          <a:blip r:embed="rId3">
            <a:alphaModFix/>
          </a:blip>
          <a:srcRect b="0" l="0" r="0" t="0"/>
          <a:stretch/>
        </p:blipFill>
        <p:spPr>
          <a:xfrm>
            <a:off x="9611860" y="2316994"/>
            <a:ext cx="2308225" cy="1533525"/>
          </a:xfrm>
          <a:prstGeom prst="rect">
            <a:avLst/>
          </a:prstGeom>
          <a:noFill/>
          <a:ln>
            <a:noFill/>
          </a:ln>
        </p:spPr>
      </p:pic>
      <p:pic>
        <p:nvPicPr>
          <p:cNvPr descr="Blackberries (424 x 282)" id="146" name="Google Shape;146;p6"/>
          <p:cNvPicPr preferRelativeResize="0"/>
          <p:nvPr/>
        </p:nvPicPr>
        <p:blipFill rotWithShape="1">
          <a:blip r:embed="rId4">
            <a:alphaModFix/>
          </a:blip>
          <a:srcRect b="0" l="0" r="0" t="0"/>
          <a:stretch/>
        </p:blipFill>
        <p:spPr>
          <a:xfrm>
            <a:off x="852488" y="2036552"/>
            <a:ext cx="2520950" cy="1676400"/>
          </a:xfrm>
          <a:prstGeom prst="rect">
            <a:avLst/>
          </a:prstGeom>
          <a:noFill/>
          <a:ln>
            <a:noFill/>
          </a:ln>
        </p:spPr>
      </p:pic>
      <p:pic>
        <p:nvPicPr>
          <p:cNvPr descr="Pumpkin(346 x 346)" id="147" name="Google Shape;147;p6"/>
          <p:cNvPicPr preferRelativeResize="0"/>
          <p:nvPr/>
        </p:nvPicPr>
        <p:blipFill rotWithShape="1">
          <a:blip r:embed="rId5">
            <a:alphaModFix/>
          </a:blip>
          <a:srcRect b="0" l="0" r="0" t="0"/>
          <a:stretch/>
        </p:blipFill>
        <p:spPr>
          <a:xfrm>
            <a:off x="7003597" y="1872015"/>
            <a:ext cx="2216150" cy="2216150"/>
          </a:xfrm>
          <a:prstGeom prst="rect">
            <a:avLst/>
          </a:prstGeom>
          <a:noFill/>
          <a:ln>
            <a:noFill/>
          </a:ln>
        </p:spPr>
      </p:pic>
      <p:pic>
        <p:nvPicPr>
          <p:cNvPr descr="Beetroot" id="148" name="Google Shape;148;p6"/>
          <p:cNvPicPr preferRelativeResize="0"/>
          <p:nvPr/>
        </p:nvPicPr>
        <p:blipFill rotWithShape="1">
          <a:blip r:embed="rId6">
            <a:alphaModFix/>
          </a:blip>
          <a:srcRect b="0" l="0" r="0" t="0"/>
          <a:stretch/>
        </p:blipFill>
        <p:spPr>
          <a:xfrm>
            <a:off x="4383427" y="1756922"/>
            <a:ext cx="1833563" cy="244633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6"/>
                                        </p:tgtEl>
                                        <p:attrNameLst>
                                          <p:attrName>style.visibility</p:attrName>
                                        </p:attrNameLst>
                                      </p:cBhvr>
                                      <p:to>
                                        <p:strVal val="visible"/>
                                      </p:to>
                                    </p:set>
                                    <p:animEffect filter="fade" transition="in">
                                      <p:cBhvr>
                                        <p:cTn dur="2000"/>
                                        <p:tgtEl>
                                          <p:spTgt spid="14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7"/>
                                        </p:tgtEl>
                                        <p:attrNameLst>
                                          <p:attrName>style.visibility</p:attrName>
                                        </p:attrNameLst>
                                      </p:cBhvr>
                                      <p:to>
                                        <p:strVal val="visible"/>
                                      </p:to>
                                    </p:set>
                                    <p:animEffect filter="fade" transition="in">
                                      <p:cBhvr>
                                        <p:cTn dur="2000"/>
                                        <p:tgtEl>
                                          <p:spTgt spid="1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gtEl>
                                        <p:attrNameLst>
                                          <p:attrName>style.visibility</p:attrName>
                                        </p:attrNameLst>
                                      </p:cBhvr>
                                      <p:to>
                                        <p:strVal val="visible"/>
                                      </p:to>
                                    </p:set>
                                    <p:animEffect filter="fade" transition="in">
                                      <p:cBhvr>
                                        <p:cTn dur="2000"/>
                                        <p:tgtEl>
                                          <p:spTgt spid="14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gtEl>
                                        <p:attrNameLst>
                                          <p:attrName>style.visibility</p:attrName>
                                        </p:attrNameLst>
                                      </p:cBhvr>
                                      <p:to>
                                        <p:strVal val="visible"/>
                                      </p:to>
                                    </p:set>
                                    <p:animEffect filter="fade" transition="in">
                                      <p:cBhvr>
                                        <p:cTn dur="2000"/>
                                        <p:tgtEl>
                                          <p:spTgt spid="14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152" name="Shape 152"/>
        <p:cNvGrpSpPr/>
        <p:nvPr/>
      </p:nvGrpSpPr>
      <p:grpSpPr>
        <a:xfrm>
          <a:off x="0" y="0"/>
          <a:ext cx="0" cy="0"/>
          <a:chOff x="0" y="0"/>
          <a:chExt cx="0" cy="0"/>
        </a:xfrm>
      </p:grpSpPr>
      <p:sp>
        <p:nvSpPr>
          <p:cNvPr id="153" name="Google Shape;153;p7"/>
          <p:cNvSpPr txBox="1"/>
          <p:nvPr>
            <p:ph type="ctrTitle"/>
          </p:nvPr>
        </p:nvSpPr>
        <p:spPr>
          <a:xfrm>
            <a:off x="4667621" y="441206"/>
            <a:ext cx="2418971" cy="105613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002060"/>
              </a:buClr>
              <a:buSzPts val="6000"/>
              <a:buFont typeface="Arial"/>
              <a:buNone/>
            </a:pPr>
            <a:r>
              <a:rPr lang="en-US">
                <a:solidFill>
                  <a:srgbClr val="002060"/>
                </a:solidFill>
                <a:latin typeface="Arial"/>
                <a:ea typeface="Arial"/>
                <a:cs typeface="Arial"/>
                <a:sym typeface="Arial"/>
              </a:rPr>
              <a:t>Winter    </a:t>
            </a:r>
            <a:endParaRPr/>
          </a:p>
        </p:txBody>
      </p:sp>
      <p:sp>
        <p:nvSpPr>
          <p:cNvPr id="154" name="Google Shape;154;p7"/>
          <p:cNvSpPr txBox="1"/>
          <p:nvPr/>
        </p:nvSpPr>
        <p:spPr>
          <a:xfrm>
            <a:off x="-357000" y="3988075"/>
            <a:ext cx="123489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         Apple                      Pear    	             Red Cabbage                  Onion    </a:t>
            </a:r>
            <a:endParaRPr/>
          </a:p>
        </p:txBody>
      </p:sp>
      <p:sp>
        <p:nvSpPr>
          <p:cNvPr id="155" name="Google Shape;155;p7"/>
          <p:cNvSpPr txBox="1"/>
          <p:nvPr/>
        </p:nvSpPr>
        <p:spPr>
          <a:xfrm>
            <a:off x="2895600" y="5221446"/>
            <a:ext cx="1009763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These food are ready to eat in Winter in the UK </a:t>
            </a:r>
            <a:endParaRPr/>
          </a:p>
        </p:txBody>
      </p:sp>
      <p:pic>
        <p:nvPicPr>
          <p:cNvPr descr="apple(424 x 282)" id="156" name="Google Shape;156;p7"/>
          <p:cNvPicPr preferRelativeResize="0"/>
          <p:nvPr/>
        </p:nvPicPr>
        <p:blipFill rotWithShape="1">
          <a:blip r:embed="rId3">
            <a:alphaModFix/>
          </a:blip>
          <a:srcRect b="0" l="26807" r="0" t="0"/>
          <a:stretch/>
        </p:blipFill>
        <p:spPr>
          <a:xfrm>
            <a:off x="827996" y="1830674"/>
            <a:ext cx="2374900" cy="2157412"/>
          </a:xfrm>
          <a:prstGeom prst="rect">
            <a:avLst/>
          </a:prstGeom>
          <a:noFill/>
          <a:ln>
            <a:noFill/>
          </a:ln>
        </p:spPr>
      </p:pic>
      <p:pic>
        <p:nvPicPr>
          <p:cNvPr descr="Pear (282 x 425)" id="157" name="Google Shape;157;p7"/>
          <p:cNvPicPr preferRelativeResize="0"/>
          <p:nvPr/>
        </p:nvPicPr>
        <p:blipFill rotWithShape="1">
          <a:blip r:embed="rId4">
            <a:alphaModFix/>
          </a:blip>
          <a:srcRect b="0" l="0" r="0" t="0"/>
          <a:stretch/>
        </p:blipFill>
        <p:spPr>
          <a:xfrm>
            <a:off x="4106238" y="1900441"/>
            <a:ext cx="1433513" cy="2160587"/>
          </a:xfrm>
          <a:prstGeom prst="rect">
            <a:avLst/>
          </a:prstGeom>
          <a:noFill/>
          <a:ln>
            <a:noFill/>
          </a:ln>
        </p:spPr>
      </p:pic>
      <p:pic>
        <p:nvPicPr>
          <p:cNvPr descr="red cabbage(424 x 282)" id="158" name="Google Shape;158;p7"/>
          <p:cNvPicPr preferRelativeResize="0"/>
          <p:nvPr/>
        </p:nvPicPr>
        <p:blipFill rotWithShape="1">
          <a:blip r:embed="rId5">
            <a:alphaModFix/>
          </a:blip>
          <a:srcRect b="0" l="12540" r="17924" t="0"/>
          <a:stretch/>
        </p:blipFill>
        <p:spPr>
          <a:xfrm>
            <a:off x="6443093" y="2077932"/>
            <a:ext cx="1943100" cy="1858963"/>
          </a:xfrm>
          <a:prstGeom prst="rect">
            <a:avLst/>
          </a:prstGeom>
          <a:noFill/>
          <a:ln>
            <a:noFill/>
          </a:ln>
        </p:spPr>
      </p:pic>
      <p:pic>
        <p:nvPicPr>
          <p:cNvPr id="159" name="Google Shape;159;p7"/>
          <p:cNvPicPr preferRelativeResize="0"/>
          <p:nvPr/>
        </p:nvPicPr>
        <p:blipFill rotWithShape="1">
          <a:blip r:embed="rId6">
            <a:alphaModFix/>
          </a:blip>
          <a:srcRect b="0" l="0" r="0" t="0"/>
          <a:stretch/>
        </p:blipFill>
        <p:spPr>
          <a:xfrm>
            <a:off x="9513006" y="1860444"/>
            <a:ext cx="1608138" cy="229393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2000"/>
                                        <p:tgtEl>
                                          <p:spTgt spid="1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7"/>
                                        </p:tgtEl>
                                        <p:attrNameLst>
                                          <p:attrName>style.visibility</p:attrName>
                                        </p:attrNameLst>
                                      </p:cBhvr>
                                      <p:to>
                                        <p:strVal val="visible"/>
                                      </p:to>
                                    </p:set>
                                    <p:animEffect filter="fade" transition="in">
                                      <p:cBhvr>
                                        <p:cTn dur="2000"/>
                                        <p:tgtEl>
                                          <p:spTgt spid="1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8"/>
                                        </p:tgtEl>
                                        <p:attrNameLst>
                                          <p:attrName>style.visibility</p:attrName>
                                        </p:attrNameLst>
                                      </p:cBhvr>
                                      <p:to>
                                        <p:strVal val="visible"/>
                                      </p:to>
                                    </p:set>
                                    <p:animEffect filter="fade" transition="in">
                                      <p:cBhvr>
                                        <p:cTn dur="2000"/>
                                        <p:tgtEl>
                                          <p:spTgt spid="1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9"/>
                                        </p:tgtEl>
                                        <p:attrNameLst>
                                          <p:attrName>style.visibility</p:attrName>
                                        </p:attrNameLst>
                                      </p:cBhvr>
                                      <p:to>
                                        <p:strVal val="visible"/>
                                      </p:to>
                                    </p:set>
                                    <p:animEffect filter="fade" transition="in">
                                      <p:cBhvr>
                                        <p:cTn dur="2000"/>
                                        <p:tgtEl>
                                          <p:spTgt spid="15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163" name="Shape 163"/>
        <p:cNvGrpSpPr/>
        <p:nvPr/>
      </p:nvGrpSpPr>
      <p:grpSpPr>
        <a:xfrm>
          <a:off x="0" y="0"/>
          <a:ext cx="0" cy="0"/>
          <a:chOff x="0" y="0"/>
          <a:chExt cx="0" cy="0"/>
        </a:xfrm>
      </p:grpSpPr>
      <p:sp>
        <p:nvSpPr>
          <p:cNvPr id="164" name="Google Shape;164;p8"/>
          <p:cNvSpPr txBox="1"/>
          <p:nvPr>
            <p:ph type="ctrTitle"/>
          </p:nvPr>
        </p:nvSpPr>
        <p:spPr>
          <a:xfrm>
            <a:off x="431024" y="554150"/>
            <a:ext cx="7984500" cy="10560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rgbClr val="002060"/>
              </a:buClr>
              <a:buSzPct val="100000"/>
              <a:buFont typeface="Arial"/>
              <a:buNone/>
            </a:pPr>
            <a:r>
              <a:rPr lang="en-US">
                <a:solidFill>
                  <a:srgbClr val="002060"/>
                </a:solidFill>
                <a:latin typeface="Arial"/>
                <a:ea typeface="Arial"/>
                <a:cs typeface="Arial"/>
                <a:sym typeface="Arial"/>
              </a:rPr>
              <a:t>Eating with the Seasons  </a:t>
            </a:r>
            <a:endParaRPr/>
          </a:p>
        </p:txBody>
      </p:sp>
      <p:sp>
        <p:nvSpPr>
          <p:cNvPr id="165" name="Google Shape;165;p8"/>
          <p:cNvSpPr txBox="1"/>
          <p:nvPr>
            <p:ph idx="1" type="subTitle"/>
          </p:nvPr>
        </p:nvSpPr>
        <p:spPr>
          <a:xfrm>
            <a:off x="1637818" y="4514126"/>
            <a:ext cx="8711878" cy="120666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sp>
        <p:nvSpPr>
          <p:cNvPr id="166" name="Google Shape;166;p8"/>
          <p:cNvSpPr txBox="1"/>
          <p:nvPr/>
        </p:nvSpPr>
        <p:spPr>
          <a:xfrm>
            <a:off x="628850" y="1819250"/>
            <a:ext cx="5929200" cy="15699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rgbClr val="002060"/>
                </a:solidFill>
                <a:latin typeface="Arial"/>
                <a:ea typeface="Arial"/>
                <a:cs typeface="Arial"/>
                <a:sym typeface="Arial"/>
              </a:rPr>
              <a:t>Have you ever thought about how are you able to buy and eat strawberries all year round even though their harvest season is only in the summer months? </a:t>
            </a:r>
            <a:endParaRPr/>
          </a:p>
        </p:txBody>
      </p:sp>
      <p:pic>
        <p:nvPicPr>
          <p:cNvPr descr="Straw pickers 2 (676 x 507)" id="167" name="Google Shape;167;p8"/>
          <p:cNvPicPr preferRelativeResize="0"/>
          <p:nvPr/>
        </p:nvPicPr>
        <p:blipFill rotWithShape="1">
          <a:blip r:embed="rId3">
            <a:alphaModFix/>
          </a:blip>
          <a:srcRect b="0" l="0" r="0" t="0"/>
          <a:stretch/>
        </p:blipFill>
        <p:spPr>
          <a:xfrm>
            <a:off x="743149" y="3490301"/>
            <a:ext cx="4080500" cy="3061475"/>
          </a:xfrm>
          <a:prstGeom prst="rect">
            <a:avLst/>
          </a:prstGeom>
          <a:noFill/>
          <a:ln>
            <a:noFill/>
          </a:ln>
        </p:spPr>
      </p:pic>
      <p:sp>
        <p:nvSpPr>
          <p:cNvPr id="168" name="Google Shape;168;p8"/>
          <p:cNvSpPr txBox="1"/>
          <p:nvPr/>
        </p:nvSpPr>
        <p:spPr>
          <a:xfrm>
            <a:off x="6721995" y="2141984"/>
            <a:ext cx="5192400" cy="2586000"/>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002060"/>
              </a:buClr>
              <a:buSzPts val="2400"/>
              <a:buFont typeface="Arial"/>
              <a:buChar char="•"/>
            </a:pPr>
            <a:r>
              <a:rPr lang="en-US" sz="2400">
                <a:solidFill>
                  <a:srgbClr val="002060"/>
                </a:solidFill>
                <a:latin typeface="Arial"/>
                <a:ea typeface="Arial"/>
                <a:cs typeface="Arial"/>
                <a:sym typeface="Arial"/>
              </a:rPr>
              <a:t>Some food can be stored until it is needed</a:t>
            </a:r>
            <a:endParaRPr/>
          </a:p>
          <a:p>
            <a:pPr indent="-285750" lvl="0" marL="285750" marR="0" rtl="0" algn="l">
              <a:spcBef>
                <a:spcPts val="0"/>
              </a:spcBef>
              <a:spcAft>
                <a:spcPts val="0"/>
              </a:spcAft>
              <a:buClr>
                <a:srgbClr val="002060"/>
              </a:buClr>
              <a:buSzPts val="2400"/>
              <a:buFont typeface="Arial"/>
              <a:buChar char="•"/>
            </a:pPr>
            <a:r>
              <a:rPr lang="en-US" sz="2400">
                <a:solidFill>
                  <a:srgbClr val="002060"/>
                </a:solidFill>
                <a:latin typeface="Arial"/>
                <a:ea typeface="Arial"/>
                <a:cs typeface="Arial"/>
                <a:sym typeface="Arial"/>
              </a:rPr>
              <a:t>Foods like apples can be kept in a cold store for several months</a:t>
            </a:r>
            <a:endParaRPr/>
          </a:p>
          <a:p>
            <a:pPr indent="-285750" lvl="0" marL="285750" marR="0" rtl="0" algn="l">
              <a:spcBef>
                <a:spcPts val="0"/>
              </a:spcBef>
              <a:spcAft>
                <a:spcPts val="0"/>
              </a:spcAft>
              <a:buClr>
                <a:srgbClr val="002060"/>
              </a:buClr>
              <a:buSzPts val="2400"/>
              <a:buFont typeface="Arial"/>
              <a:buChar char="•"/>
            </a:pPr>
            <a:r>
              <a:rPr lang="en-US" sz="2400">
                <a:solidFill>
                  <a:srgbClr val="002060"/>
                </a:solidFill>
                <a:latin typeface="Arial"/>
                <a:ea typeface="Arial"/>
                <a:cs typeface="Arial"/>
                <a:sym typeface="Arial"/>
              </a:rPr>
              <a:t>Some foods are grown in plastic tunnels or glass houses</a:t>
            </a:r>
            <a:endParaRPr/>
          </a:p>
          <a:p>
            <a:pPr indent="-171450" lvl="0" marL="285750" marR="0" rtl="0" algn="l">
              <a:spcBef>
                <a:spcPts val="0"/>
              </a:spcBef>
              <a:spcAft>
                <a:spcPts val="0"/>
              </a:spcAft>
              <a:buClr>
                <a:schemeClr val="dk1"/>
              </a:buClr>
              <a:buSzPts val="1800"/>
              <a:buFont typeface="Arial"/>
              <a:buNone/>
            </a:pPr>
            <a:r>
              <a:t/>
            </a:r>
            <a:endParaRPr sz="1800">
              <a:solidFill>
                <a:schemeClr val="dk1"/>
              </a:solidFill>
              <a:latin typeface="Calibri"/>
              <a:ea typeface="Calibri"/>
              <a:cs typeface="Calibri"/>
              <a:sym typeface="Calibri"/>
            </a:endParaRPr>
          </a:p>
        </p:txBody>
      </p:sp>
      <p:sp>
        <p:nvSpPr>
          <p:cNvPr id="169" name="Google Shape;169;p8"/>
          <p:cNvSpPr txBox="1"/>
          <p:nvPr/>
        </p:nvSpPr>
        <p:spPr>
          <a:xfrm>
            <a:off x="6721995" y="4889790"/>
            <a:ext cx="5040085" cy="166199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This means foods can be ready at different times than it would be if it was growing outdoors.</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descr="Strawberris clean(271 x 200)" id="170" name="Google Shape;170;p8"/>
          <p:cNvPicPr preferRelativeResize="0"/>
          <p:nvPr/>
        </p:nvPicPr>
        <p:blipFill rotWithShape="1">
          <a:blip r:embed="rId4">
            <a:alphaModFix/>
          </a:blip>
          <a:srcRect b="0" l="0" r="0" t="0"/>
          <a:stretch/>
        </p:blipFill>
        <p:spPr>
          <a:xfrm>
            <a:off x="9288800" y="228147"/>
            <a:ext cx="2730389" cy="1479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7"/>
                                        </p:tgtEl>
                                        <p:attrNameLst>
                                          <p:attrName>style.visibility</p:attrName>
                                        </p:attrNameLst>
                                      </p:cBhvr>
                                      <p:to>
                                        <p:strVal val="visible"/>
                                      </p:to>
                                    </p:set>
                                    <p:animEffect filter="fade" transition="in">
                                      <p:cBhvr>
                                        <p:cTn dur="2000"/>
                                        <p:tgtEl>
                                          <p:spTgt spid="167"/>
                                        </p:tgtEl>
                                      </p:cBhvr>
                                    </p:animEffect>
                                  </p:childTnLst>
                                </p:cTn>
                              </p:par>
                              <p:par>
                                <p:cTn fill="hold" nodeType="with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2000"/>
                                        <p:tgtEl>
                                          <p:spTgt spid="1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DEB"/>
        </a:solidFill>
      </p:bgPr>
    </p:bg>
    <p:spTree>
      <p:nvGrpSpPr>
        <p:cNvPr id="174" name="Shape 174"/>
        <p:cNvGrpSpPr/>
        <p:nvPr/>
      </p:nvGrpSpPr>
      <p:grpSpPr>
        <a:xfrm>
          <a:off x="0" y="0"/>
          <a:ext cx="0" cy="0"/>
          <a:chOff x="0" y="0"/>
          <a:chExt cx="0" cy="0"/>
        </a:xfrm>
      </p:grpSpPr>
      <p:sp>
        <p:nvSpPr>
          <p:cNvPr id="175" name="Google Shape;175;p9"/>
          <p:cNvSpPr txBox="1"/>
          <p:nvPr>
            <p:ph type="ctrTitle"/>
          </p:nvPr>
        </p:nvSpPr>
        <p:spPr>
          <a:xfrm>
            <a:off x="509286" y="439839"/>
            <a:ext cx="7265043" cy="105613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002060"/>
              </a:buClr>
              <a:buSzPts val="6000"/>
              <a:buFont typeface="Arial"/>
              <a:buNone/>
            </a:pPr>
            <a:r>
              <a:rPr lang="en-US">
                <a:solidFill>
                  <a:srgbClr val="002060"/>
                </a:solidFill>
                <a:latin typeface="Arial"/>
                <a:ea typeface="Arial"/>
                <a:cs typeface="Arial"/>
                <a:sym typeface="Arial"/>
              </a:rPr>
              <a:t>Importing Foods </a:t>
            </a:r>
            <a:endParaRPr/>
          </a:p>
        </p:txBody>
      </p:sp>
      <p:sp>
        <p:nvSpPr>
          <p:cNvPr id="176" name="Google Shape;176;p9"/>
          <p:cNvSpPr txBox="1"/>
          <p:nvPr>
            <p:ph idx="1" type="subTitle"/>
          </p:nvPr>
        </p:nvSpPr>
        <p:spPr>
          <a:xfrm>
            <a:off x="1637818" y="4514126"/>
            <a:ext cx="8711878" cy="120666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t/>
            </a:r>
            <a:endParaRPr sz="3200">
              <a:solidFill>
                <a:srgbClr val="002060"/>
              </a:solidFill>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sp>
        <p:nvSpPr>
          <p:cNvPr id="177" name="Google Shape;177;p9"/>
          <p:cNvSpPr txBox="1"/>
          <p:nvPr/>
        </p:nvSpPr>
        <p:spPr>
          <a:xfrm>
            <a:off x="767234" y="1695685"/>
            <a:ext cx="5040085" cy="224676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002060"/>
                </a:solidFill>
                <a:latin typeface="Arial"/>
                <a:ea typeface="Arial"/>
                <a:cs typeface="Arial"/>
                <a:sym typeface="Arial"/>
              </a:rPr>
              <a:t>The weather and seasons are different in other countries so when the food is out of season in the UK we can import it from other countries </a:t>
            </a:r>
            <a:endParaRPr/>
          </a:p>
        </p:txBody>
      </p:sp>
      <p:pic>
        <p:nvPicPr>
          <p:cNvPr id="178" name="Google Shape;178;p9"/>
          <p:cNvPicPr preferRelativeResize="0"/>
          <p:nvPr/>
        </p:nvPicPr>
        <p:blipFill rotWithShape="1">
          <a:blip r:embed="rId3">
            <a:alphaModFix/>
          </a:blip>
          <a:srcRect b="62931" l="33904" r="33408" t="1"/>
          <a:stretch/>
        </p:blipFill>
        <p:spPr>
          <a:xfrm>
            <a:off x="5807319" y="1816350"/>
            <a:ext cx="2558143" cy="2901032"/>
          </a:xfrm>
          <a:prstGeom prst="rect">
            <a:avLst/>
          </a:prstGeom>
          <a:noFill/>
          <a:ln>
            <a:noFill/>
          </a:ln>
        </p:spPr>
      </p:pic>
      <p:sp>
        <p:nvSpPr>
          <p:cNvPr id="179" name="Google Shape;179;p9"/>
          <p:cNvSpPr txBox="1"/>
          <p:nvPr/>
        </p:nvSpPr>
        <p:spPr>
          <a:xfrm>
            <a:off x="8035310" y="2579527"/>
            <a:ext cx="3679371" cy="181588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Grapes from South Africa and Spain are imported when they are out of season in the UK. </a:t>
            </a:r>
            <a:endParaRPr/>
          </a:p>
        </p:txBody>
      </p:sp>
      <p:pic>
        <p:nvPicPr>
          <p:cNvPr id="180" name="Google Shape;180;p9"/>
          <p:cNvPicPr preferRelativeResize="0"/>
          <p:nvPr/>
        </p:nvPicPr>
        <p:blipFill rotWithShape="1">
          <a:blip r:embed="rId4">
            <a:alphaModFix/>
          </a:blip>
          <a:srcRect b="0" l="0" r="64762" t="65823"/>
          <a:stretch/>
        </p:blipFill>
        <p:spPr>
          <a:xfrm>
            <a:off x="1053841" y="4548850"/>
            <a:ext cx="2416629" cy="2343873"/>
          </a:xfrm>
          <a:prstGeom prst="rect">
            <a:avLst/>
          </a:prstGeom>
          <a:noFill/>
          <a:ln>
            <a:noFill/>
          </a:ln>
        </p:spPr>
      </p:pic>
      <p:sp>
        <p:nvSpPr>
          <p:cNvPr id="181" name="Google Shape;181;p9"/>
          <p:cNvSpPr txBox="1"/>
          <p:nvPr/>
        </p:nvSpPr>
        <p:spPr>
          <a:xfrm>
            <a:off x="3287276" y="4820138"/>
            <a:ext cx="4487100" cy="1816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2060"/>
                </a:solidFill>
                <a:latin typeface="Arial"/>
                <a:ea typeface="Arial"/>
                <a:cs typeface="Arial"/>
                <a:sym typeface="Arial"/>
              </a:rPr>
              <a:t>Bananas are the most imported fruit into the UK and they often come from Latin America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2021-02-13T12:42:52Z</dcterms:created>
  <dc:creator>Microsoft Office User</dc:creator>
</cp:coreProperties>
</file>