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orbel" panose="020B050302020402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GI7UFLFMMs+EIT90T6fnXzCBa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14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  <a:defRPr sz="59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D7F0F6"/>
                </a:solidFill>
              </a:defRPr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3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1"/>
          </p:nvPr>
        </p:nvSpPr>
        <p:spPr>
          <a:xfrm rot="5400000">
            <a:off x="4966548" y="-233172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9" name="Google Shape;79;p23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 txBox="1">
            <a:spLocks noGrp="1"/>
          </p:cNvSpPr>
          <p:nvPr>
            <p:ph type="title"/>
          </p:nvPr>
        </p:nvSpPr>
        <p:spPr>
          <a:xfrm rot="5400000">
            <a:off x="-685800" y="2057400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body" idx="1"/>
          </p:nvPr>
        </p:nvSpPr>
        <p:spPr>
          <a:xfrm rot="5400000">
            <a:off x="4965192" y="-228600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5" name="Google Shape;85;p24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4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7"/>
          <p:cNvSpPr txBox="1"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  <a:defRPr sz="5900" b="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1"/>
          </p:nvPr>
        </p:nvSpPr>
        <p:spPr>
          <a:xfrm>
            <a:off x="3867912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2"/>
          </p:nvPr>
        </p:nvSpPr>
        <p:spPr>
          <a:xfrm>
            <a:off x="7818120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body" idx="2"/>
          </p:nvPr>
        </p:nvSpPr>
        <p:spPr>
          <a:xfrm>
            <a:off x="3867912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3"/>
          </p:nvPr>
        </p:nvSpPr>
        <p:spPr>
          <a:xfrm>
            <a:off x="7818463" y="1023586"/>
            <a:ext cx="3474720" cy="813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body" idx="4"/>
          </p:nvPr>
        </p:nvSpPr>
        <p:spPr>
          <a:xfrm>
            <a:off x="7818463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1"/>
          <p:cNvSpPr txBox="1"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sz="32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body" idx="1"/>
          </p:nvPr>
        </p:nvSpPr>
        <p:spPr>
          <a:xfrm>
            <a:off x="3867912" y="868680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30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marL="1828800" lvl="3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marL="2743200" lvl="5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marL="3200400" lvl="6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marL="4114800" lvl="8" indent="-3175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body" idx="2"/>
          </p:nvPr>
        </p:nvSpPr>
        <p:spPr>
          <a:xfrm>
            <a:off x="256032" y="3494176"/>
            <a:ext cx="2834640" cy="2321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"/>
          <p:cNvSpPr txBox="1"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sz="32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>
            <a:spLocks noGrp="1"/>
          </p:cNvSpPr>
          <p:nvPr>
            <p:ph type="pic" idx="2"/>
          </p:nvPr>
        </p:nvSpPr>
        <p:spPr>
          <a:xfrm>
            <a:off x="3570644" y="767419"/>
            <a:ext cx="8115230" cy="5330952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Noto Sans Symbols"/>
              <a:buNone/>
              <a:defRPr sz="3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>
            <a:off x="256032" y="3493008"/>
            <a:ext cx="2834640" cy="2322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ftr" idx="11"/>
          </p:nvPr>
        </p:nvSpPr>
        <p:spPr>
          <a:xfrm>
            <a:off x="3499101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3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ctrTitle"/>
          </p:nvPr>
        </p:nvSpPr>
        <p:spPr>
          <a:xfrm>
            <a:off x="769798" y="142873"/>
            <a:ext cx="7315200" cy="3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orbel"/>
              <a:buNone/>
            </a:pPr>
            <a:r>
              <a:rPr lang="en-GB" sz="6000" dirty="0">
                <a:latin typeface="+mj-lt"/>
              </a:rPr>
              <a:t>Salt</a:t>
            </a:r>
            <a:endParaRPr dirty="0">
              <a:latin typeface="+mj-lt"/>
            </a:endParaRPr>
          </a:p>
        </p:txBody>
      </p:sp>
      <p:sp>
        <p:nvSpPr>
          <p:cNvPr id="93" name="Google Shape;93;p1"/>
          <p:cNvSpPr txBox="1">
            <a:spLocks noGrp="1"/>
          </p:cNvSpPr>
          <p:nvPr>
            <p:ph type="subTitle" idx="1"/>
          </p:nvPr>
        </p:nvSpPr>
        <p:spPr>
          <a:xfrm>
            <a:off x="257375" y="3683949"/>
            <a:ext cx="8472600" cy="21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sz="3200" dirty="0">
                <a:latin typeface="+mn-lt"/>
              </a:rPr>
              <a:t>Let’s learn more!</a:t>
            </a:r>
            <a:endParaRPr sz="3200" dirty="0">
              <a:latin typeface="+mn-lt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dirty="0"/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Christchurch Food Festival Education Trust: Charity Number 1127292</a:t>
            </a:r>
            <a:endParaRPr sz="11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Bournemouth University: MSc Nutrition and Behaviour: Francesca</a:t>
            </a:r>
            <a:endParaRPr sz="11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/>
              <a:t>Knowledge </a:t>
            </a:r>
            <a:r>
              <a:rPr lang="en-GB" dirty="0">
                <a:latin typeface="+mj-lt"/>
              </a:rPr>
              <a:t>Check</a:t>
            </a:r>
            <a:r>
              <a:rPr lang="en-GB" dirty="0"/>
              <a:t>!</a:t>
            </a:r>
            <a:endParaRPr dirty="0"/>
          </a:p>
        </p:txBody>
      </p:sp>
      <p:sp>
        <p:nvSpPr>
          <p:cNvPr id="167" name="Google Shape;167;p10"/>
          <p:cNvSpPr txBox="1"/>
          <p:nvPr/>
        </p:nvSpPr>
        <p:spPr>
          <a:xfrm>
            <a:off x="4459705" y="1524000"/>
            <a:ext cx="6545179" cy="4216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AutoNum type="arabicPeriod"/>
            </a:pPr>
            <a:r>
              <a:rPr lang="en-GB" sz="40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Can you name 5 foods that are high  in salt?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AutoNum type="arabicPeriod"/>
            </a:pPr>
            <a:r>
              <a:rPr lang="en-GB" sz="40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What does salt do to our body?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AutoNum type="arabicPeriod"/>
            </a:pPr>
            <a:r>
              <a:rPr lang="en-GB" sz="40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Name 3 things that you can do to lower your salt intake. </a:t>
            </a:r>
            <a:endParaRPr dirty="0"/>
          </a:p>
          <a:p>
            <a:pPr marL="342900" marR="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bel"/>
              <a:buNone/>
            </a:pPr>
            <a:endParaRPr sz="2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>
                <a:latin typeface="+mj-lt"/>
              </a:rPr>
              <a:t>Summary</a:t>
            </a:r>
            <a:endParaRPr dirty="0">
              <a:latin typeface="+mj-lt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3978442" y="1379622"/>
            <a:ext cx="6962400" cy="48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Ensuring you stick to a healthy balanced diet with 5 portions of fruit and vegetables, basing meals on starchy </a:t>
            </a:r>
            <a:r>
              <a:rPr lang="en-GB" sz="2400" dirty="0">
                <a:solidFill>
                  <a:schemeClr val="dk1"/>
                </a:solidFill>
                <a:latin typeface="+mn-lt"/>
                <a:ea typeface="Corbel"/>
                <a:cs typeface="Corbel"/>
                <a:sym typeface="Corbel"/>
              </a:rPr>
              <a:t>carbohydrates</a:t>
            </a: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and choosing a variety of plant and animal based protein sources.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Incorporating regular exercise into your everyday routine.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Be mindful of the salt in pre-made foods, ready meals and takeaways.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Be mindful of salt in pre-made sauces such as soy sauce, ketchup and salad dressings.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Use less salt by adding different herbs and spices to your meals.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>
                <a:latin typeface="+mj-lt"/>
              </a:rPr>
              <a:t>Learning objectives</a:t>
            </a:r>
            <a:br>
              <a:rPr lang="en-GB" dirty="0">
                <a:latin typeface="+mj-lt"/>
              </a:rPr>
            </a:br>
            <a:r>
              <a:rPr lang="en-GB" dirty="0">
                <a:latin typeface="+mj-lt"/>
              </a:rPr>
              <a:t>Achieved</a:t>
            </a:r>
            <a:endParaRPr dirty="0">
              <a:latin typeface="+mj-lt"/>
            </a:endParaRPr>
          </a:p>
        </p:txBody>
      </p:sp>
      <p:sp>
        <p:nvSpPr>
          <p:cNvPr id="179" name="Google Shape;179;p12"/>
          <p:cNvSpPr txBox="1">
            <a:spLocks noGrp="1"/>
          </p:cNvSpPr>
          <p:nvPr>
            <p:ph type="body" idx="1"/>
          </p:nvPr>
        </p:nvSpPr>
        <p:spPr>
          <a:xfrm>
            <a:off x="3815872" y="604380"/>
            <a:ext cx="7825428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82880" lvl="0" indent="-1828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GB" sz="2500" dirty="0">
                <a:solidFill>
                  <a:schemeClr val="dk1"/>
                </a:solidFill>
                <a:latin typeface="+mn-lt"/>
              </a:rPr>
              <a:t>Describe what salt is and learn about its role in the body.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500"/>
              <a:buChar char="●"/>
            </a:pPr>
            <a:r>
              <a:rPr lang="en-GB" sz="2500" dirty="0">
                <a:solidFill>
                  <a:schemeClr val="dk1"/>
                </a:solidFill>
                <a:latin typeface="+mn-lt"/>
              </a:rPr>
              <a:t>Describe why being aware of your salt intake is important.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500"/>
              <a:buChar char="●"/>
            </a:pPr>
            <a:r>
              <a:rPr lang="en-GB" sz="2500" dirty="0">
                <a:solidFill>
                  <a:schemeClr val="dk1"/>
                </a:solidFill>
                <a:latin typeface="+mn-lt"/>
              </a:rPr>
              <a:t>Gain knowledge on how to reduce salt intake. </a:t>
            </a:r>
            <a:endParaRPr dirty="0">
              <a:latin typeface="+mn-lt"/>
            </a:endParaRPr>
          </a:p>
          <a:p>
            <a:pPr marL="182880" lvl="0" indent="-55879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>
                <a:latin typeface="+mj-lt"/>
              </a:rPr>
              <a:t>Learning objectives</a:t>
            </a:r>
            <a:endParaRPr dirty="0">
              <a:latin typeface="+mj-lt"/>
            </a:endParaRPr>
          </a:p>
        </p:txBody>
      </p:sp>
      <p:sp>
        <p:nvSpPr>
          <p:cNvPr id="99" name="Google Shape;99;p2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82880" lvl="0" indent="-1828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>
                <a:solidFill>
                  <a:schemeClr val="dk1"/>
                </a:solidFill>
                <a:latin typeface="+mn-lt"/>
              </a:rPr>
              <a:t>Describe what salt is and learn about its role in the body.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>
                <a:solidFill>
                  <a:schemeClr val="dk1"/>
                </a:solidFill>
                <a:latin typeface="+mn-lt"/>
              </a:rPr>
              <a:t>Describe why being aware of your salt intake is important.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>
                <a:solidFill>
                  <a:schemeClr val="dk1"/>
                </a:solidFill>
                <a:latin typeface="+mn-lt"/>
              </a:rPr>
              <a:t>Gain knowledge on how to reduce salt intake. </a:t>
            </a:r>
            <a:endParaRPr dirty="0">
              <a:latin typeface="+mn-lt"/>
            </a:endParaRPr>
          </a:p>
          <a:p>
            <a:pPr marL="182880" lvl="0" indent="-55879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>
                <a:latin typeface="+mj-lt"/>
              </a:rPr>
              <a:t>What is salt and what does it do?</a:t>
            </a:r>
            <a:endParaRPr dirty="0">
              <a:latin typeface="+mj-lt"/>
            </a:endParaRPr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82880" lvl="0" indent="-1828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>
                <a:solidFill>
                  <a:schemeClr val="dk1"/>
                </a:solidFill>
                <a:latin typeface="+mn-lt"/>
              </a:rPr>
              <a:t>Salt is made up of a molecule called sodium chloride.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>
                <a:solidFill>
                  <a:schemeClr val="dk1"/>
                </a:solidFill>
                <a:latin typeface="+mn-lt"/>
              </a:rPr>
              <a:t>Salt is found in plants and animal foods, drinking water and seawater. </a:t>
            </a:r>
            <a:endParaRPr dirty="0">
              <a:latin typeface="+mn-lt"/>
            </a:endParaRPr>
          </a:p>
          <a:p>
            <a:pPr marL="182880" lvl="0" indent="-30479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sz="2400" dirty="0">
              <a:solidFill>
                <a:schemeClr val="dk1"/>
              </a:solidFill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>
                <a:solidFill>
                  <a:schemeClr val="dk1"/>
                </a:solidFill>
                <a:latin typeface="+mn-lt"/>
              </a:rPr>
              <a:t>Salt controls the water in our bodies and helps our muscles and nerves work properly and stay happy.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>
                <a:solidFill>
                  <a:schemeClr val="dk1"/>
                </a:solidFill>
                <a:latin typeface="+mn-lt"/>
              </a:rPr>
              <a:t>We need a little bit of salt in our diet for this reason.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>
                <a:solidFill>
                  <a:schemeClr val="dk1"/>
                </a:solidFill>
                <a:latin typeface="+mn-lt"/>
              </a:rPr>
              <a:t>When our salt intake becomes high and stays high for a long period of time, this can have harmful impacts on our health</a:t>
            </a:r>
            <a:r>
              <a:rPr lang="en-GB" sz="2400" dirty="0">
                <a:solidFill>
                  <a:schemeClr val="dk1"/>
                </a:solidFill>
              </a:rPr>
              <a:t>. </a:t>
            </a:r>
            <a:endParaRPr dirty="0"/>
          </a:p>
          <a:p>
            <a:pPr marL="182880" lvl="0" indent="-55879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26868" y="5164008"/>
            <a:ext cx="3238500" cy="140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2" name="Google Shape;112;p4"/>
          <p:cNvSpPr/>
          <p:nvPr/>
        </p:nvSpPr>
        <p:spPr>
          <a:xfrm>
            <a:off x="0" y="761999"/>
            <a:ext cx="7052486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289248" y="1123837"/>
            <a:ext cx="6451110" cy="1255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u="sng" dirty="0">
                <a:latin typeface="+mj-lt"/>
              </a:rPr>
              <a:t>Daily salt recommendations </a:t>
            </a:r>
            <a:endParaRPr dirty="0">
              <a:latin typeface="+mj-lt"/>
            </a:endParaRPr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289248" y="2510395"/>
            <a:ext cx="6451109" cy="3274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880" lvl="0" indent="-1828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>
                <a:solidFill>
                  <a:srgbClr val="FFFFFF"/>
                </a:solidFill>
                <a:latin typeface="+mn-lt"/>
              </a:rPr>
              <a:t>The current UK guidelines for our daily salt intake is: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</a:pPr>
            <a:r>
              <a:rPr lang="en-GB" sz="2800" b="1" u="sng" dirty="0">
                <a:solidFill>
                  <a:srgbClr val="FFFFFF"/>
                </a:solidFill>
                <a:latin typeface="+mn-lt"/>
              </a:rPr>
              <a:t>Maximum of 5g a day for children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>
                <a:solidFill>
                  <a:srgbClr val="FFFFFF"/>
                </a:solidFill>
                <a:latin typeface="+mn-lt"/>
              </a:rPr>
              <a:t>Maximum of 6g a day for adults </a:t>
            </a:r>
            <a:endParaRPr dirty="0">
              <a:latin typeface="+mn-lt"/>
            </a:endParaRPr>
          </a:p>
          <a:p>
            <a:pPr marL="182880" lvl="0" indent="-5079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sz="2800" dirty="0">
              <a:solidFill>
                <a:srgbClr val="FFFFFF"/>
              </a:solidFill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</a:pPr>
            <a:r>
              <a:rPr lang="en-GB" sz="2800" dirty="0">
                <a:solidFill>
                  <a:srgbClr val="FFFFFF"/>
                </a:solidFill>
                <a:latin typeface="+mn-lt"/>
              </a:rPr>
              <a:t>On average, the UK population eats over this recommendations. </a:t>
            </a:r>
            <a:endParaRPr dirty="0">
              <a:latin typeface="+mn-lt"/>
            </a:endParaRPr>
          </a:p>
        </p:txBody>
      </p:sp>
      <p:pic>
        <p:nvPicPr>
          <p:cNvPr id="115" name="Google Shape;115;p4" descr="A large group of people in a circle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587" y="759599"/>
            <a:ext cx="2033175" cy="2584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45032" y="3505358"/>
            <a:ext cx="3778286" cy="221796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4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4" name="Google Shape;124;p5"/>
          <p:cNvSpPr/>
          <p:nvPr/>
        </p:nvSpPr>
        <p:spPr>
          <a:xfrm>
            <a:off x="5139514" y="758953"/>
            <a:ext cx="7052486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title"/>
          </p:nvPr>
        </p:nvSpPr>
        <p:spPr>
          <a:xfrm>
            <a:off x="5451642" y="1123837"/>
            <a:ext cx="6451110" cy="1255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u="sng" dirty="0">
                <a:latin typeface="+mj-lt"/>
              </a:rPr>
              <a:t>What does a high salt intake do? </a:t>
            </a:r>
            <a:endParaRPr u="sng" dirty="0">
              <a:latin typeface="+mj-lt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-7912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7" name="Google Shape;127;p5" descr="A close - up of some writing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0771" y="1535135"/>
            <a:ext cx="3778286" cy="377828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5451644" y="2510395"/>
            <a:ext cx="6451109" cy="3274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dirty="0">
                <a:solidFill>
                  <a:srgbClr val="FFFFFF"/>
                </a:solidFill>
                <a:latin typeface="+mn-lt"/>
              </a:rPr>
              <a:t>High salt intakes are associated with the development of a number of diseases including: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GB" dirty="0">
                <a:solidFill>
                  <a:srgbClr val="FFFFFF"/>
                </a:solidFill>
                <a:latin typeface="+mn-lt"/>
              </a:rPr>
              <a:t>High blood pressure and Cardiovascular disease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GB" dirty="0">
                <a:solidFill>
                  <a:srgbClr val="FFFFFF"/>
                </a:solidFill>
                <a:latin typeface="+mn-lt"/>
              </a:rPr>
              <a:t>Osteoporosis (weak and painful bones) 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GB" dirty="0">
                <a:solidFill>
                  <a:srgbClr val="FFFFFF"/>
                </a:solidFill>
                <a:latin typeface="+mn-lt"/>
              </a:rPr>
              <a:t>Some cancers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-GB" dirty="0">
                <a:solidFill>
                  <a:srgbClr val="FFFFFF"/>
                </a:solidFill>
                <a:latin typeface="+mn-lt"/>
              </a:rPr>
              <a:t>Obesity</a:t>
            </a:r>
            <a:endParaRPr dirty="0">
              <a:latin typeface="+mn-lt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>
                <a:latin typeface="+mj-lt"/>
              </a:rPr>
              <a:t>What foods and drinks contain salt?</a:t>
            </a:r>
            <a:br>
              <a:rPr lang="en-GB" dirty="0"/>
            </a:br>
            <a:endParaRPr dirty="0"/>
          </a:p>
        </p:txBody>
      </p:sp>
      <p:sp>
        <p:nvSpPr>
          <p:cNvPr id="134" name="Google Shape;134;p6"/>
          <p:cNvSpPr txBox="1">
            <a:spLocks noGrp="1"/>
          </p:cNvSpPr>
          <p:nvPr>
            <p:ph type="body" idx="1"/>
          </p:nvPr>
        </p:nvSpPr>
        <p:spPr>
          <a:xfrm>
            <a:off x="3869267" y="761999"/>
            <a:ext cx="3585891" cy="5333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82880" lvl="0" indent="-1828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Cereal products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Bread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Cakes and Biscuits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Pickles and olives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Some seafood </a:t>
            </a:r>
            <a:r>
              <a:rPr lang="en-GB" sz="1700" dirty="0" err="1">
                <a:solidFill>
                  <a:schemeClr val="dk1"/>
                </a:solidFill>
                <a:latin typeface="+mn-lt"/>
              </a:rPr>
              <a:t>e.g</a:t>
            </a:r>
            <a:r>
              <a:rPr lang="en-GB" sz="1700" dirty="0">
                <a:solidFill>
                  <a:schemeClr val="dk1"/>
                </a:solidFill>
                <a:latin typeface="+mn-lt"/>
              </a:rPr>
              <a:t> anchovies, prawns, salt fish, and smoked fish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Smoked meat and processed meat products </a:t>
            </a:r>
            <a:r>
              <a:rPr lang="en-GB" sz="1700" dirty="0" err="1">
                <a:solidFill>
                  <a:schemeClr val="dk1"/>
                </a:solidFill>
                <a:latin typeface="+mn-lt"/>
              </a:rPr>
              <a:t>i.e</a:t>
            </a:r>
            <a:r>
              <a:rPr lang="en-GB" sz="1700" dirty="0">
                <a:solidFill>
                  <a:schemeClr val="dk1"/>
                </a:solidFill>
                <a:latin typeface="+mn-lt"/>
              </a:rPr>
              <a:t> bacon and ham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Soy sauce, stock cubes and yeast extract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Ready meals and takeaways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Pre-made sauces</a:t>
            </a:r>
            <a:endParaRPr dirty="0">
              <a:latin typeface="+mn-lt"/>
            </a:endParaRPr>
          </a:p>
          <a:p>
            <a:pPr marL="182880" lvl="0" indent="-18288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  <a:latin typeface="+mn-lt"/>
              </a:rPr>
              <a:t>Salt that is added to meals </a:t>
            </a:r>
            <a:endParaRPr dirty="0">
              <a:latin typeface="+mn-lt"/>
            </a:endParaRPr>
          </a:p>
        </p:txBody>
      </p:sp>
      <p:pic>
        <p:nvPicPr>
          <p:cNvPr id="135" name="Google Shape;135;p6" descr="A spoon in a bowl of food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 t="26596" r="-3" b="2024"/>
          <a:stretch/>
        </p:blipFill>
        <p:spPr>
          <a:xfrm>
            <a:off x="7818120" y="761999"/>
            <a:ext cx="3617432" cy="2581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6" descr="A group of fish on a plate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 t="4320" r="-2" b="-2"/>
          <a:stretch/>
        </p:blipFill>
        <p:spPr>
          <a:xfrm>
            <a:off x="7818120" y="3504142"/>
            <a:ext cx="3617432" cy="2591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</a:pPr>
            <a:r>
              <a:rPr lang="en-GB" sz="3200" dirty="0">
                <a:solidFill>
                  <a:srgbClr val="FFFFFF"/>
                </a:solidFill>
                <a:latin typeface="+mj-lt"/>
              </a:rPr>
              <a:t>Activity</a:t>
            </a:r>
            <a:endParaRPr dirty="0">
              <a:latin typeface="+mj-lt"/>
            </a:endParaRPr>
          </a:p>
        </p:txBody>
      </p:sp>
      <p:pic>
        <p:nvPicPr>
          <p:cNvPr id="142" name="Google Shape;142;p7" descr="Table, treemap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44586" y="119791"/>
            <a:ext cx="4621308" cy="6531883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7"/>
          <p:cNvSpPr txBox="1"/>
          <p:nvPr/>
        </p:nvSpPr>
        <p:spPr>
          <a:xfrm>
            <a:off x="241609" y="2690336"/>
            <a:ext cx="36474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lt1"/>
                </a:solidFill>
                <a:latin typeface="+mn-lt"/>
                <a:ea typeface="Corbel"/>
                <a:cs typeface="Corbel"/>
                <a:sym typeface="Corbel"/>
              </a:rPr>
              <a:t>Complete this activity sheet. </a:t>
            </a:r>
            <a:endParaRPr dirty="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lt1"/>
                </a:solidFill>
                <a:latin typeface="+mn-lt"/>
                <a:ea typeface="Corbel"/>
                <a:cs typeface="Corbel"/>
                <a:sym typeface="Corbel"/>
              </a:rPr>
              <a:t>Collect your favourite foods and drinks, and using the nutrition information, place them</a:t>
            </a:r>
            <a:endParaRPr sz="1800" dirty="0">
              <a:solidFill>
                <a:schemeClr val="lt1"/>
              </a:solidFill>
              <a:latin typeface="+mn-lt"/>
              <a:ea typeface="Corbel"/>
              <a:cs typeface="Corbel"/>
              <a:sym typeface="Corbe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lt1"/>
                </a:solidFill>
                <a:latin typeface="+mn-lt"/>
                <a:ea typeface="Corbel"/>
                <a:cs typeface="Corbel"/>
                <a:sym typeface="Corbel"/>
              </a:rPr>
              <a:t> in the correct column. </a:t>
            </a:r>
            <a:endParaRPr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 dirty="0">
                <a:latin typeface="+mj-lt"/>
              </a:rPr>
              <a:t>How to reduce salt</a:t>
            </a:r>
            <a:endParaRPr dirty="0">
              <a:latin typeface="+mj-lt"/>
            </a:endParaRPr>
          </a:p>
        </p:txBody>
      </p:sp>
      <p:pic>
        <p:nvPicPr>
          <p:cNvPr id="149" name="Google Shape;149;p8" descr="Tab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77235" r="-1593"/>
          <a:stretch/>
        </p:blipFill>
        <p:spPr>
          <a:xfrm>
            <a:off x="4235198" y="1567533"/>
            <a:ext cx="6465133" cy="554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8" descr="Tabl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r="361" b="77094"/>
          <a:stretch/>
        </p:blipFill>
        <p:spPr>
          <a:xfrm>
            <a:off x="4235198" y="1013364"/>
            <a:ext cx="6324600" cy="55416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8"/>
          <p:cNvSpPr txBox="1"/>
          <p:nvPr/>
        </p:nvSpPr>
        <p:spPr>
          <a:xfrm>
            <a:off x="3801978" y="2566737"/>
            <a:ext cx="7884695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Use little to no salt in your cooking.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Choose different herbs and spices to add flavour such as garlic, chili, lemon, lime, and black pepper.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Reduce your intake of salty processed foods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Read food labels and choose lower salt options (less than 0.3g per 100g).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Swap processed meat foods (such as ham) for different alternatives such as chicken, turkey or tuna.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Choose fruit and vegetables as snacks. 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9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/>
          <p:nvPr/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  <p:sp>
        <p:nvSpPr>
          <p:cNvPr id="159" name="Google Shape;159;p9"/>
          <p:cNvSpPr txBox="1">
            <a:spLocks noGrp="1"/>
          </p:cNvSpPr>
          <p:nvPr>
            <p:ph type="title"/>
          </p:nvPr>
        </p:nvSpPr>
        <p:spPr>
          <a:xfrm>
            <a:off x="289249" y="1123837"/>
            <a:ext cx="4016116" cy="1255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GB"/>
              <a:t>Recipe</a:t>
            </a:r>
            <a:endParaRPr/>
          </a:p>
        </p:txBody>
      </p:sp>
      <p:sp>
        <p:nvSpPr>
          <p:cNvPr id="160" name="Google Shape;160;p9"/>
          <p:cNvSpPr txBox="1"/>
          <p:nvPr/>
        </p:nvSpPr>
        <p:spPr>
          <a:xfrm>
            <a:off x="289249" y="2510395"/>
            <a:ext cx="4016116" cy="3274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</a:pPr>
            <a:r>
              <a:rPr lang="en-GB" sz="18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This is a low salt pasta sauce recipe that contains 5 portions of fruit and vegetables. </a:t>
            </a:r>
            <a:endParaRPr/>
          </a:p>
          <a:p>
            <a:pPr marL="0" marR="0" lvl="0" indent="1143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None/>
            </a:pPr>
            <a:endParaRPr sz="1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</a:pPr>
            <a:r>
              <a:rPr lang="en-GB" sz="18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It is an easy dish to make in bulk, that can be frozen to have yummy dishes another day. </a:t>
            </a:r>
            <a:endParaRPr/>
          </a:p>
        </p:txBody>
      </p:sp>
      <p:pic>
        <p:nvPicPr>
          <p:cNvPr id="161" name="Google Shape;161;p9" descr="A bowl of food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5682" r="7174" b="1"/>
          <a:stretch/>
        </p:blipFill>
        <p:spPr>
          <a:xfrm>
            <a:off x="5137463" y="759599"/>
            <a:ext cx="6193767" cy="533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601</Words>
  <Application>Microsoft Office PowerPoint</Application>
  <PresentationFormat>Widescreen</PresentationFormat>
  <Paragraphs>69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Arial</vt:lpstr>
      <vt:lpstr>Corbel</vt:lpstr>
      <vt:lpstr>Noto Sans Symbols</vt:lpstr>
      <vt:lpstr>Frame</vt:lpstr>
      <vt:lpstr>Salt</vt:lpstr>
      <vt:lpstr>Learning objectives</vt:lpstr>
      <vt:lpstr>What is salt and what does it do?</vt:lpstr>
      <vt:lpstr>Daily salt recommendations </vt:lpstr>
      <vt:lpstr>What does a high salt intake do? </vt:lpstr>
      <vt:lpstr>What foods and drinks contain salt? </vt:lpstr>
      <vt:lpstr>Activity</vt:lpstr>
      <vt:lpstr>How to reduce salt</vt:lpstr>
      <vt:lpstr>Recipe</vt:lpstr>
      <vt:lpstr>Knowledge Check!</vt:lpstr>
      <vt:lpstr>Summary</vt:lpstr>
      <vt:lpstr>Learning objectives Achieved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Salt</dc:title>
  <dc:creator>Francesca Vuolo</dc:creator>
  <cp:lastModifiedBy>Francesca Vuolo</cp:lastModifiedBy>
  <cp:revision>4</cp:revision>
  <dcterms:created xsi:type="dcterms:W3CDTF">2021-02-16T16:36:29Z</dcterms:created>
  <dcterms:modified xsi:type="dcterms:W3CDTF">2021-03-01T11:02:07Z</dcterms:modified>
</cp:coreProperties>
</file>