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19"/>
    <p:sldId id="257" r:id="rId20"/>
    <p:sldId id="258" r:id="rId21"/>
    <p:sldId id="259" r:id="rId22"/>
    <p:sldId id="260" r:id="rId23"/>
    <p:sldId id="261" r:id="rId24"/>
    <p:sldId id="262" r:id="rId25"/>
    <p:sldId id="263" r:id="rId26"/>
    <p:sldId id="264" r:id="rId27"/>
    <p:sldId id="265" r:id="rId28"/>
    <p:sldId id="266" r:id="rId29"/>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Be Vietnam" charset="1" panose="00000500000000000000"/>
      <p:regular r:id="rId10"/>
    </p:embeddedFont>
    <p:embeddedFont>
      <p:font typeface="Be Vietnam Bold" charset="1" panose="00000900000000000000"/>
      <p:regular r:id="rId11"/>
    </p:embeddedFont>
    <p:embeddedFont>
      <p:font typeface="Be Vietnam Italics" charset="1" panose="00000500000000000000"/>
      <p:regular r:id="rId12"/>
    </p:embeddedFont>
    <p:embeddedFont>
      <p:font typeface="Be Vietnam Bold Italics" charset="1" panose="00000900000000000000"/>
      <p:regular r:id="rId13"/>
    </p:embeddedFont>
    <p:embeddedFont>
      <p:font typeface="Open Sans Light" charset="1" panose="020B0306030504020204"/>
      <p:regular r:id="rId14"/>
    </p:embeddedFont>
    <p:embeddedFont>
      <p:font typeface="Open Sans Light Bold" charset="1" panose="020B0806030504020204"/>
      <p:regular r:id="rId15"/>
    </p:embeddedFont>
    <p:embeddedFont>
      <p:font typeface="Open Sans Light Italics" charset="1" panose="020B0306030504020204"/>
      <p:regular r:id="rId16"/>
    </p:embeddedFont>
    <p:embeddedFont>
      <p:font typeface="Open Sans Light Bold Italics" charset="1" panose="020B0806030504020204"/>
      <p:regular r:id="rId17"/>
    </p:embeddedFont>
    <p:embeddedFont>
      <p:font typeface="BM Hanna" charset="1" panose="02000503000000020003"/>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slides/slide1.xml" Type="http://schemas.openxmlformats.org/officeDocument/2006/relationships/slide"/><Relationship Id="rId2" Target="presProps.xml" Type="http://schemas.openxmlformats.org/officeDocument/2006/relationships/presProps"/><Relationship Id="rId20" Target="slides/slide2.xml" Type="http://schemas.openxmlformats.org/officeDocument/2006/relationships/slide"/><Relationship Id="rId21" Target="slides/slide3.xml" Type="http://schemas.openxmlformats.org/officeDocument/2006/relationships/slide"/><Relationship Id="rId22" Target="slides/slide4.xml" Type="http://schemas.openxmlformats.org/officeDocument/2006/relationships/slide"/><Relationship Id="rId23" Target="slides/slide5.xml" Type="http://schemas.openxmlformats.org/officeDocument/2006/relationships/slide"/><Relationship Id="rId24" Target="slides/slide6.xml" Type="http://schemas.openxmlformats.org/officeDocument/2006/relationships/slide"/><Relationship Id="rId25" Target="slides/slide7.xml" Type="http://schemas.openxmlformats.org/officeDocument/2006/relationships/slide"/><Relationship Id="rId26" Target="slides/slide8.xml" Type="http://schemas.openxmlformats.org/officeDocument/2006/relationships/slide"/><Relationship Id="rId27" Target="slides/slide9.xml" Type="http://schemas.openxmlformats.org/officeDocument/2006/relationships/slide"/><Relationship Id="rId28" Target="slides/slide10.xml" Type="http://schemas.openxmlformats.org/officeDocument/2006/relationships/slide"/><Relationship Id="rId29" Target="slides/slide11.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svg" Type="http://schemas.openxmlformats.org/officeDocument/2006/relationships/image"/><Relationship Id="rId3" Target="../media/image2.svg" Type="http://schemas.openxmlformats.org/officeDocument/2006/relationships/image"/><Relationship Id="rId4" Target="../media/image3.svg" Type="http://schemas.openxmlformats.org/officeDocument/2006/relationships/image"/><Relationship Id="rId5" Target="../media/image4.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svg" Type="http://schemas.openxmlformats.org/officeDocument/2006/relationships/image"/><Relationship Id="rId3" Target="../media/image6.svg" Type="http://schemas.openxmlformats.org/officeDocument/2006/relationships/image"/><Relationship Id="rId4" Target="../media/image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png" Type="http://schemas.openxmlformats.org/officeDocument/2006/relationships/image"/><Relationship Id="rId3" Target="../media/image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svg" Type="http://schemas.openxmlformats.org/officeDocument/2006/relationships/image"/><Relationship Id="rId3" Target="../media/image13.svg" Type="http://schemas.openxmlformats.org/officeDocument/2006/relationships/image"/><Relationship Id="rId4" Target="../media/image14.svg" Type="http://schemas.openxmlformats.org/officeDocument/2006/relationships/image"/><Relationship Id="rId5" Target="../media/image15.svg" Type="http://schemas.openxmlformats.org/officeDocument/2006/relationships/image"/><Relationship Id="rId6" Target="../media/image16.svg" Type="http://schemas.openxmlformats.org/officeDocument/2006/relationships/image"/><Relationship Id="rId7" Target="../media/image17.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jpeg" Type="http://schemas.openxmlformats.org/officeDocument/2006/relationships/image"/><Relationship Id="rId3" Target="../media/image19.png" Type="http://schemas.openxmlformats.org/officeDocument/2006/relationships/image"/><Relationship Id="rId4" Target="../media/image20.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2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jpeg" Type="http://schemas.openxmlformats.org/officeDocument/2006/relationships/image"/><Relationship Id="rId3" Target="../media/image24.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jpeg" Type="http://schemas.openxmlformats.org/officeDocument/2006/relationships/image"/><Relationship Id="rId3" Target="../media/image26.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9BDEEB"/>
        </a:solidFill>
      </p:bgPr>
    </p:bg>
    <p:spTree>
      <p:nvGrpSpPr>
        <p:cNvPr id="1" name=""/>
        <p:cNvGrpSpPr/>
        <p:nvPr/>
      </p:nvGrpSpPr>
      <p:grpSpPr>
        <a:xfrm>
          <a:off x="0" y="0"/>
          <a:ext cx="0" cy="0"/>
          <a:chOff x="0" y="0"/>
          <a:chExt cx="0" cy="0"/>
        </a:xfrm>
      </p:grpSpPr>
      <p:grpSp>
        <p:nvGrpSpPr>
          <p:cNvPr name="Group 2" id="2"/>
          <p:cNvGrpSpPr/>
          <p:nvPr/>
        </p:nvGrpSpPr>
        <p:grpSpPr>
          <a:xfrm rot="0">
            <a:off x="2781261" y="3894260"/>
            <a:ext cx="12725478" cy="2886672"/>
            <a:chOff x="0" y="0"/>
            <a:chExt cx="16967304" cy="3848895"/>
          </a:xfrm>
        </p:grpSpPr>
        <p:sp>
          <p:nvSpPr>
            <p:cNvPr name="TextBox 3" id="3"/>
            <p:cNvSpPr txBox="true"/>
            <p:nvPr/>
          </p:nvSpPr>
          <p:spPr>
            <a:xfrm rot="0">
              <a:off x="0" y="104775"/>
              <a:ext cx="16967304" cy="2223558"/>
            </a:xfrm>
            <a:prstGeom prst="rect">
              <a:avLst/>
            </a:prstGeom>
          </p:spPr>
          <p:txBody>
            <a:bodyPr anchor="t" rtlCol="false" tIns="0" lIns="0" bIns="0" rIns="0">
              <a:spAutoFit/>
            </a:bodyPr>
            <a:lstStyle/>
            <a:p>
              <a:pPr algn="ctr">
                <a:lnSpc>
                  <a:spcPts val="12649"/>
                </a:lnSpc>
              </a:pPr>
              <a:r>
                <a:rPr lang="en-US" sz="11499">
                  <a:solidFill>
                    <a:srgbClr val="152A69"/>
                  </a:solidFill>
                  <a:latin typeface="BM Hanna Bold"/>
                </a:rPr>
                <a:t>MEAT</a:t>
              </a:r>
            </a:p>
          </p:txBody>
        </p:sp>
        <p:sp>
          <p:nvSpPr>
            <p:cNvPr name="TextBox 4" id="4"/>
            <p:cNvSpPr txBox="true"/>
            <p:nvPr/>
          </p:nvSpPr>
          <p:spPr>
            <a:xfrm rot="0">
              <a:off x="0" y="2977675"/>
              <a:ext cx="16967304" cy="871220"/>
            </a:xfrm>
            <a:prstGeom prst="rect">
              <a:avLst/>
            </a:prstGeom>
          </p:spPr>
          <p:txBody>
            <a:bodyPr anchor="t" rtlCol="false" tIns="0" lIns="0" bIns="0" rIns="0">
              <a:spAutoFit/>
            </a:bodyPr>
            <a:lstStyle/>
            <a:p>
              <a:pPr algn="ctr">
                <a:lnSpc>
                  <a:spcPts val="4950"/>
                </a:lnSpc>
              </a:pPr>
              <a:r>
                <a:rPr lang="en-US" sz="4500">
                  <a:solidFill>
                    <a:srgbClr val="152A69"/>
                  </a:solidFill>
                  <a:latin typeface="BM Hanna Bold"/>
                </a:rPr>
                <a:t>What it is and where does it come from?</a:t>
              </a:r>
            </a:p>
          </p:txBody>
        </p:sp>
      </p:grpSp>
      <p:pic>
        <p:nvPicPr>
          <p:cNvPr name="Picture 5" id="5"/>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314908" y="244570"/>
            <a:ext cx="4503815" cy="3242747"/>
          </a:xfrm>
          <a:prstGeom prst="rect">
            <a:avLst/>
          </a:prstGeom>
        </p:spPr>
      </p:pic>
      <p:pic>
        <p:nvPicPr>
          <p:cNvPr name="Picture 6" id="6"/>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5279618" y="244570"/>
            <a:ext cx="2844356" cy="4114800"/>
          </a:xfrm>
          <a:prstGeom prst="rect">
            <a:avLst/>
          </a:prstGeom>
        </p:spPr>
      </p:pic>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56871" y="7479494"/>
            <a:ext cx="3860320" cy="2807506"/>
          </a:xfrm>
          <a:prstGeom prst="rect">
            <a:avLst/>
          </a:prstGeom>
        </p:spPr>
      </p:pic>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14396078" y="7119948"/>
            <a:ext cx="3891922" cy="3167052"/>
          </a:xfrm>
          <a:prstGeom prst="rect">
            <a:avLst/>
          </a:prstGeom>
        </p:spPr>
      </p:pic>
      <p:sp>
        <p:nvSpPr>
          <p:cNvPr name="TextBox 9" id="9"/>
          <p:cNvSpPr txBox="true"/>
          <p:nvPr/>
        </p:nvSpPr>
        <p:spPr>
          <a:xfrm rot="0">
            <a:off x="4168600" y="9387386"/>
            <a:ext cx="9950800" cy="684303"/>
          </a:xfrm>
          <a:prstGeom prst="rect">
            <a:avLst/>
          </a:prstGeom>
        </p:spPr>
        <p:txBody>
          <a:bodyPr anchor="t" rtlCol="false" tIns="0" lIns="0" bIns="0" rIns="0">
            <a:spAutoFit/>
          </a:bodyPr>
          <a:lstStyle/>
          <a:p>
            <a:pPr algn="ctr">
              <a:lnSpc>
                <a:spcPts val="2741"/>
              </a:lnSpc>
            </a:pPr>
            <a:r>
              <a:rPr lang="en-US" sz="1958">
                <a:solidFill>
                  <a:srgbClr val="000000"/>
                </a:solidFill>
                <a:latin typeface="Open Sans Light"/>
              </a:rPr>
              <a:t>CHRISTCHURCH FOOD</a:t>
            </a:r>
            <a:r>
              <a:rPr lang="en-US" sz="1958">
                <a:solidFill>
                  <a:srgbClr val="000000"/>
                </a:solidFill>
                <a:latin typeface="Open Sans Light"/>
              </a:rPr>
              <a:t> FESTIVAL EDUCATION TRUST: CHARITY NUMBER 1127292</a:t>
            </a:r>
          </a:p>
          <a:p>
            <a:pPr algn="ctr">
              <a:lnSpc>
                <a:spcPts val="2741"/>
              </a:lnSpc>
            </a:pPr>
            <a:r>
              <a:rPr lang="en-US" sz="1958">
                <a:solidFill>
                  <a:srgbClr val="000000"/>
                </a:solidFill>
                <a:latin typeface="Open Sans Light"/>
              </a:rPr>
              <a:t>BOURNEMOUTH UNIVERSITY: MSC NUTRITION AND BEHAVIOUR STUDENT: KATE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FF8D9"/>
        </a:solidFill>
      </p:bgPr>
    </p:bg>
    <p:spTree>
      <p:nvGrpSpPr>
        <p:cNvPr id="1" name=""/>
        <p:cNvGrpSpPr/>
        <p:nvPr/>
      </p:nvGrpSpPr>
      <p:grpSpPr>
        <a:xfrm>
          <a:off x="0" y="0"/>
          <a:ext cx="0" cy="0"/>
          <a:chOff x="0" y="0"/>
          <a:chExt cx="0" cy="0"/>
        </a:xfrm>
      </p:grpSpPr>
      <p:sp>
        <p:nvSpPr>
          <p:cNvPr name="TextBox 2" id="2"/>
          <p:cNvSpPr txBox="true"/>
          <p:nvPr/>
        </p:nvSpPr>
        <p:spPr>
          <a:xfrm rot="0">
            <a:off x="178127" y="127210"/>
            <a:ext cx="17931747"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How does eating meat affect my body?</a:t>
            </a:r>
          </a:p>
        </p:txBody>
      </p:sp>
      <p:pic>
        <p:nvPicPr>
          <p:cNvPr name="Picture 3" id="3"/>
          <p:cNvPicPr>
            <a:picLocks noChangeAspect="true"/>
          </p:cNvPicPr>
          <p:nvPr/>
        </p:nvPicPr>
        <p:blipFill>
          <a:blip r:embed="rId2"/>
          <a:srcRect l="0" t="0" r="0" b="0"/>
          <a:stretch>
            <a:fillRect/>
          </a:stretch>
        </p:blipFill>
        <p:spPr>
          <a:xfrm flipH="false" flipV="false" rot="0">
            <a:off x="12725400" y="2813895"/>
            <a:ext cx="5181600" cy="3886200"/>
          </a:xfrm>
          <a:prstGeom prst="rect">
            <a:avLst/>
          </a:prstGeom>
        </p:spPr>
      </p:pic>
      <p:sp>
        <p:nvSpPr>
          <p:cNvPr name="TextBox 4" id="4"/>
          <p:cNvSpPr txBox="true"/>
          <p:nvPr/>
        </p:nvSpPr>
        <p:spPr>
          <a:xfrm rot="0">
            <a:off x="178127" y="3013075"/>
            <a:ext cx="12547273" cy="419417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Vitamin B12 is an important nutrient for our bodies as it helps our immune systems to work properly and helps make red blood cells. This vitamin is hard to source from plant products but is found naturally in red meat, dairy, eggs, and fish. If you don’t eat animal products it’s important to make sure you get your vitamin B12 from fortified foods such as milk  alternatives, some breakfast cereals, and yeast extract, or from supplements.</a:t>
            </a:r>
          </a:p>
        </p:txBody>
      </p:sp>
      <p:sp>
        <p:nvSpPr>
          <p:cNvPr name="TextBox 5" id="5"/>
          <p:cNvSpPr txBox="true"/>
          <p:nvPr/>
        </p:nvSpPr>
        <p:spPr>
          <a:xfrm rot="0">
            <a:off x="178127" y="7381875"/>
            <a:ext cx="16989266" cy="238823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Although meat is well known for its high protein content, this isn’t the only nutrient they provide. Other nutrients commonly found in meat include potassium, zinc, phosphorus, and Vitamin B3. These nutrients have number of different functions including helping the muscles to grow and move.</a:t>
            </a:r>
          </a:p>
        </p:txBody>
      </p:sp>
    </p:spTree>
  </p:cSld>
  <p:clrMapOvr>
    <a:masterClrMapping/>
  </p:clrMapOvr>
</p:sld>
</file>

<file path=ppt/slides/slide11.xml><?xml version="1.0" encoding="utf-8"?>
<p:sld xmlns:p="http://schemas.openxmlformats.org/presentationml/2006/main" xmlns:a="http://schemas.openxmlformats.org/drawingml/2006/main">
  <p:cSld>
    <p:bg>
      <p:bgPr>
        <a:solidFill>
          <a:srgbClr val="9BDEEB"/>
        </a:solidFill>
      </p:bgPr>
    </p:bg>
    <p:spTree>
      <p:nvGrpSpPr>
        <p:cNvPr id="1" name=""/>
        <p:cNvGrpSpPr/>
        <p:nvPr/>
      </p:nvGrpSpPr>
      <p:grpSpPr>
        <a:xfrm>
          <a:off x="0" y="0"/>
          <a:ext cx="0" cy="0"/>
          <a:chOff x="0" y="0"/>
          <a:chExt cx="0" cy="0"/>
        </a:xfrm>
      </p:grpSpPr>
      <p:sp>
        <p:nvSpPr>
          <p:cNvPr name="TextBox 2" id="2"/>
          <p:cNvSpPr txBox="true"/>
          <p:nvPr/>
        </p:nvSpPr>
        <p:spPr>
          <a:xfrm rot="0">
            <a:off x="178127" y="127210"/>
            <a:ext cx="17931747"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Knowledge check. Can you answer these questions?</a:t>
            </a:r>
          </a:p>
        </p:txBody>
      </p:sp>
      <p:sp>
        <p:nvSpPr>
          <p:cNvPr name="TextBox 3" id="3"/>
          <p:cNvSpPr txBox="true"/>
          <p:nvPr/>
        </p:nvSpPr>
        <p:spPr>
          <a:xfrm rot="0">
            <a:off x="457200" y="2728170"/>
            <a:ext cx="17036477" cy="6914515"/>
          </a:xfrm>
          <a:prstGeom prst="rect">
            <a:avLst/>
          </a:prstGeom>
        </p:spPr>
        <p:txBody>
          <a:bodyPr anchor="t" rtlCol="false" tIns="0" lIns="0" bIns="0" rIns="0">
            <a:spAutoFit/>
          </a:bodyPr>
          <a:lstStyle/>
          <a:p>
            <a:pPr>
              <a:lnSpc>
                <a:spcPts val="6872"/>
              </a:lnSpc>
            </a:pPr>
            <a:r>
              <a:rPr lang="en-US" sz="4909">
                <a:solidFill>
                  <a:srgbClr val="000000"/>
                </a:solidFill>
                <a:latin typeface="Open Sans Light"/>
              </a:rPr>
              <a:t>1) Which meat do we consume most in the UK?</a:t>
            </a:r>
          </a:p>
          <a:p>
            <a:pPr>
              <a:lnSpc>
                <a:spcPts val="6872"/>
              </a:lnSpc>
            </a:pPr>
            <a:r>
              <a:rPr lang="en-US" sz="4909">
                <a:solidFill>
                  <a:srgbClr val="000000"/>
                </a:solidFill>
                <a:latin typeface="Open Sans Light"/>
              </a:rPr>
              <a:t>2) What are two ways that animal products are used if they aren't eaten by humans?</a:t>
            </a:r>
          </a:p>
          <a:p>
            <a:pPr>
              <a:lnSpc>
                <a:spcPts val="6872"/>
              </a:lnSpc>
            </a:pPr>
            <a:r>
              <a:rPr lang="en-US" sz="4909">
                <a:solidFill>
                  <a:srgbClr val="000000"/>
                </a:solidFill>
                <a:latin typeface="Open Sans Light"/>
              </a:rPr>
              <a:t>3) Name one country that we either import from or export to?</a:t>
            </a:r>
          </a:p>
          <a:p>
            <a:pPr>
              <a:lnSpc>
                <a:spcPts val="6872"/>
              </a:lnSpc>
            </a:pPr>
            <a:r>
              <a:rPr lang="en-US" sz="4909">
                <a:solidFill>
                  <a:srgbClr val="000000"/>
                </a:solidFill>
                <a:latin typeface="Open Sans Light"/>
              </a:rPr>
              <a:t>4) What does the Red Tractor logo mean?</a:t>
            </a:r>
          </a:p>
          <a:p>
            <a:pPr>
              <a:lnSpc>
                <a:spcPts val="6872"/>
              </a:lnSpc>
            </a:pPr>
            <a:r>
              <a:rPr lang="en-US" sz="4909">
                <a:solidFill>
                  <a:srgbClr val="000000"/>
                </a:solidFill>
                <a:latin typeface="Open Sans Light"/>
              </a:rPr>
              <a:t>5) Can you name two nutrients we get from meat other than protein?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F8D9"/>
        </a:solidFill>
      </p:bgPr>
    </p:bg>
    <p:spTree>
      <p:nvGrpSpPr>
        <p:cNvPr id="1" name=""/>
        <p:cNvGrpSpPr/>
        <p:nvPr/>
      </p:nvGrpSpPr>
      <p:grpSpPr>
        <a:xfrm>
          <a:off x="0" y="0"/>
          <a:ext cx="0" cy="0"/>
          <a:chOff x="0" y="0"/>
          <a:chExt cx="0" cy="0"/>
        </a:xfrm>
      </p:grpSpPr>
      <p:sp>
        <p:nvSpPr>
          <p:cNvPr name="TextBox 2" id="2"/>
          <p:cNvSpPr txBox="true"/>
          <p:nvPr/>
        </p:nvSpPr>
        <p:spPr>
          <a:xfrm rot="0">
            <a:off x="1427517" y="1333409"/>
            <a:ext cx="10758215" cy="1360805"/>
          </a:xfrm>
          <a:prstGeom prst="rect">
            <a:avLst/>
          </a:prstGeom>
        </p:spPr>
        <p:txBody>
          <a:bodyPr anchor="t" rtlCol="false" tIns="0" lIns="0" bIns="0" rIns="0">
            <a:spAutoFit/>
          </a:bodyPr>
          <a:lstStyle/>
          <a:p>
            <a:pPr>
              <a:lnSpc>
                <a:spcPts val="10450"/>
              </a:lnSpc>
            </a:pPr>
            <a:r>
              <a:rPr lang="en-US" sz="9500">
                <a:solidFill>
                  <a:srgbClr val="152A69"/>
                </a:solidFill>
                <a:latin typeface="BM Hanna Bold"/>
              </a:rPr>
              <a:t>Learning objectives</a:t>
            </a:r>
          </a:p>
        </p:txBody>
      </p:sp>
      <p:grpSp>
        <p:nvGrpSpPr>
          <p:cNvPr name="Group 3" id="3"/>
          <p:cNvGrpSpPr/>
          <p:nvPr/>
        </p:nvGrpSpPr>
        <p:grpSpPr>
          <a:xfrm rot="0">
            <a:off x="1427517" y="2901422"/>
            <a:ext cx="13706489" cy="466739"/>
            <a:chOff x="0" y="0"/>
            <a:chExt cx="18275319" cy="622318"/>
          </a:xfrm>
        </p:grpSpPr>
        <p:pic>
          <p:nvPicPr>
            <p:cNvPr name="Picture 4" id="4"/>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108334"/>
              <a:ext cx="505980" cy="473781"/>
            </a:xfrm>
            <a:prstGeom prst="rect">
              <a:avLst/>
            </a:prstGeom>
          </p:spPr>
        </p:pic>
        <p:sp>
          <p:nvSpPr>
            <p:cNvPr name="TextBox 5" id="5"/>
            <p:cNvSpPr txBox="true"/>
            <p:nvPr/>
          </p:nvSpPr>
          <p:spPr>
            <a:xfrm rot="0">
              <a:off x="1230475" y="-66675"/>
              <a:ext cx="17044843" cy="688993"/>
            </a:xfrm>
            <a:prstGeom prst="rect">
              <a:avLst/>
            </a:prstGeom>
          </p:spPr>
          <p:txBody>
            <a:bodyPr anchor="t" rtlCol="false" tIns="0" lIns="0" bIns="0" rIns="0">
              <a:spAutoFit/>
            </a:bodyPr>
            <a:lstStyle/>
            <a:p>
              <a:pPr algn="l">
                <a:lnSpc>
                  <a:spcPts val="4320"/>
                </a:lnSpc>
              </a:pPr>
              <a:r>
                <a:rPr lang="en-US" sz="3085">
                  <a:solidFill>
                    <a:srgbClr val="152A69"/>
                  </a:solidFill>
                  <a:latin typeface="Be Vietnam"/>
                </a:rPr>
                <a:t>To understand which meats are consumed in the UK</a:t>
              </a:r>
            </a:p>
          </p:txBody>
        </p:sp>
      </p:grpSp>
      <p:grpSp>
        <p:nvGrpSpPr>
          <p:cNvPr name="Group 6" id="6"/>
          <p:cNvGrpSpPr/>
          <p:nvPr/>
        </p:nvGrpSpPr>
        <p:grpSpPr>
          <a:xfrm rot="0">
            <a:off x="1447404" y="3754301"/>
            <a:ext cx="13686602" cy="466739"/>
            <a:chOff x="0" y="0"/>
            <a:chExt cx="18248803" cy="622318"/>
          </a:xfrm>
        </p:grpSpPr>
        <p:pic>
          <p:nvPicPr>
            <p:cNvPr name="Picture 7" id="7"/>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0" y="92787"/>
              <a:ext cx="452947" cy="433183"/>
            </a:xfrm>
            <a:prstGeom prst="rect">
              <a:avLst/>
            </a:prstGeom>
          </p:spPr>
        </p:pic>
        <p:sp>
          <p:nvSpPr>
            <p:cNvPr name="TextBox 8" id="8"/>
            <p:cNvSpPr txBox="true"/>
            <p:nvPr/>
          </p:nvSpPr>
          <p:spPr>
            <a:xfrm rot="0">
              <a:off x="1203959" y="-66675"/>
              <a:ext cx="17044843" cy="688993"/>
            </a:xfrm>
            <a:prstGeom prst="rect">
              <a:avLst/>
            </a:prstGeom>
          </p:spPr>
          <p:txBody>
            <a:bodyPr anchor="t" rtlCol="false" tIns="0" lIns="0" bIns="0" rIns="0">
              <a:spAutoFit/>
            </a:bodyPr>
            <a:lstStyle/>
            <a:p>
              <a:pPr algn="l">
                <a:lnSpc>
                  <a:spcPts val="4320"/>
                </a:lnSpc>
              </a:pPr>
            </a:p>
          </p:txBody>
        </p:sp>
      </p:grpSp>
      <p:grpSp>
        <p:nvGrpSpPr>
          <p:cNvPr name="Group 9" id="9"/>
          <p:cNvGrpSpPr/>
          <p:nvPr/>
        </p:nvGrpSpPr>
        <p:grpSpPr>
          <a:xfrm rot="0">
            <a:off x="1447404" y="4676761"/>
            <a:ext cx="13706489" cy="466739"/>
            <a:chOff x="0" y="0"/>
            <a:chExt cx="18275319" cy="622318"/>
          </a:xfrm>
        </p:grpSpPr>
        <p:pic>
          <p:nvPicPr>
            <p:cNvPr name="Picture 10" id="10"/>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72487"/>
              <a:ext cx="505980" cy="473781"/>
            </a:xfrm>
            <a:prstGeom prst="rect">
              <a:avLst/>
            </a:prstGeom>
          </p:spPr>
        </p:pic>
        <p:sp>
          <p:nvSpPr>
            <p:cNvPr name="TextBox 11" id="11"/>
            <p:cNvSpPr txBox="true"/>
            <p:nvPr/>
          </p:nvSpPr>
          <p:spPr>
            <a:xfrm rot="0">
              <a:off x="1230475" y="-66675"/>
              <a:ext cx="17044843" cy="688993"/>
            </a:xfrm>
            <a:prstGeom prst="rect">
              <a:avLst/>
            </a:prstGeom>
          </p:spPr>
          <p:txBody>
            <a:bodyPr anchor="t" rtlCol="false" tIns="0" lIns="0" bIns="0" rIns="0">
              <a:spAutoFit/>
            </a:bodyPr>
            <a:lstStyle/>
            <a:p>
              <a:pPr algn="l">
                <a:lnSpc>
                  <a:spcPts val="4320"/>
                </a:lnSpc>
              </a:pPr>
              <a:r>
                <a:rPr lang="en-US" sz="3085">
                  <a:solidFill>
                    <a:srgbClr val="152A69"/>
                  </a:solidFill>
                  <a:latin typeface="Be Vietnam"/>
                </a:rPr>
                <a:t>Know how to tell where a meat product has come from</a:t>
              </a:r>
            </a:p>
          </p:txBody>
        </p:sp>
      </p:grpSp>
      <p:grpSp>
        <p:nvGrpSpPr>
          <p:cNvPr name="Group 12" id="12"/>
          <p:cNvGrpSpPr/>
          <p:nvPr/>
        </p:nvGrpSpPr>
        <p:grpSpPr>
          <a:xfrm rot="0">
            <a:off x="1447404" y="3754301"/>
            <a:ext cx="13706489" cy="466739"/>
            <a:chOff x="0" y="0"/>
            <a:chExt cx="18275319" cy="622318"/>
          </a:xfrm>
        </p:grpSpPr>
        <p:pic>
          <p:nvPicPr>
            <p:cNvPr name="Picture 13" id="1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72487"/>
              <a:ext cx="505980" cy="473781"/>
            </a:xfrm>
            <a:prstGeom prst="rect">
              <a:avLst/>
            </a:prstGeom>
          </p:spPr>
        </p:pic>
        <p:sp>
          <p:nvSpPr>
            <p:cNvPr name="TextBox 14" id="14"/>
            <p:cNvSpPr txBox="true"/>
            <p:nvPr/>
          </p:nvSpPr>
          <p:spPr>
            <a:xfrm rot="0">
              <a:off x="1230475" y="-66675"/>
              <a:ext cx="17044843" cy="688993"/>
            </a:xfrm>
            <a:prstGeom prst="rect">
              <a:avLst/>
            </a:prstGeom>
          </p:spPr>
          <p:txBody>
            <a:bodyPr anchor="t" rtlCol="false" tIns="0" lIns="0" bIns="0" rIns="0">
              <a:spAutoFit/>
            </a:bodyPr>
            <a:lstStyle/>
            <a:p>
              <a:pPr algn="l">
                <a:lnSpc>
                  <a:spcPts val="4320"/>
                </a:lnSpc>
              </a:pPr>
              <a:r>
                <a:rPr lang="en-US" sz="3085">
                  <a:solidFill>
                    <a:srgbClr val="152A69"/>
                  </a:solidFill>
                  <a:latin typeface="Be Vietnam"/>
                </a:rPr>
                <a:t>To understand what countries our meat products come from</a:t>
              </a:r>
            </a:p>
          </p:txBody>
        </p:sp>
      </p:grpSp>
      <p:grpSp>
        <p:nvGrpSpPr>
          <p:cNvPr name="Group 15" id="15"/>
          <p:cNvGrpSpPr/>
          <p:nvPr/>
        </p:nvGrpSpPr>
        <p:grpSpPr>
          <a:xfrm rot="0">
            <a:off x="1447404" y="5530201"/>
            <a:ext cx="13706489" cy="466739"/>
            <a:chOff x="0" y="0"/>
            <a:chExt cx="18275319" cy="622318"/>
          </a:xfrm>
        </p:grpSpPr>
        <p:pic>
          <p:nvPicPr>
            <p:cNvPr name="Picture 16" id="16"/>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72487"/>
              <a:ext cx="505980" cy="473781"/>
            </a:xfrm>
            <a:prstGeom prst="rect">
              <a:avLst/>
            </a:prstGeom>
          </p:spPr>
        </p:pic>
        <p:sp>
          <p:nvSpPr>
            <p:cNvPr name="TextBox 17" id="17"/>
            <p:cNvSpPr txBox="true"/>
            <p:nvPr/>
          </p:nvSpPr>
          <p:spPr>
            <a:xfrm rot="0">
              <a:off x="1230475" y="-66675"/>
              <a:ext cx="17044843" cy="688993"/>
            </a:xfrm>
            <a:prstGeom prst="rect">
              <a:avLst/>
            </a:prstGeom>
          </p:spPr>
          <p:txBody>
            <a:bodyPr anchor="t" rtlCol="false" tIns="0" lIns="0" bIns="0" rIns="0">
              <a:spAutoFit/>
            </a:bodyPr>
            <a:lstStyle/>
            <a:p>
              <a:pPr algn="l">
                <a:lnSpc>
                  <a:spcPts val="4320"/>
                </a:lnSpc>
              </a:pPr>
              <a:r>
                <a:rPr lang="en-US" sz="3085">
                  <a:solidFill>
                    <a:srgbClr val="152A69"/>
                  </a:solidFill>
                  <a:latin typeface="Be Vietnam"/>
                </a:rPr>
                <a:t>Understand how meat production impacts our planet</a:t>
              </a:r>
            </a:p>
          </p:txBody>
        </p:sp>
      </p:grpSp>
      <p:grpSp>
        <p:nvGrpSpPr>
          <p:cNvPr name="Group 18" id="18"/>
          <p:cNvGrpSpPr/>
          <p:nvPr/>
        </p:nvGrpSpPr>
        <p:grpSpPr>
          <a:xfrm rot="0">
            <a:off x="1427517" y="6403829"/>
            <a:ext cx="13706489" cy="469411"/>
            <a:chOff x="0" y="0"/>
            <a:chExt cx="18275319" cy="625881"/>
          </a:xfrm>
        </p:grpSpPr>
        <p:pic>
          <p:nvPicPr>
            <p:cNvPr name="Picture 19" id="19"/>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76050"/>
              <a:ext cx="505980" cy="473781"/>
            </a:xfrm>
            <a:prstGeom prst="rect">
              <a:avLst/>
            </a:prstGeom>
          </p:spPr>
        </p:pic>
        <p:sp>
          <p:nvSpPr>
            <p:cNvPr name="TextBox 20" id="20"/>
            <p:cNvSpPr txBox="true"/>
            <p:nvPr/>
          </p:nvSpPr>
          <p:spPr>
            <a:xfrm rot="0">
              <a:off x="1230475" y="-66675"/>
              <a:ext cx="17044843" cy="692556"/>
            </a:xfrm>
            <a:prstGeom prst="rect">
              <a:avLst/>
            </a:prstGeom>
          </p:spPr>
          <p:txBody>
            <a:bodyPr anchor="t" rtlCol="false" tIns="0" lIns="0" bIns="0" rIns="0">
              <a:spAutoFit/>
            </a:bodyPr>
            <a:lstStyle/>
            <a:p>
              <a:pPr algn="l">
                <a:lnSpc>
                  <a:spcPts val="4320"/>
                </a:lnSpc>
              </a:pPr>
              <a:r>
                <a:rPr lang="en-US" sz="3085">
                  <a:solidFill>
                    <a:srgbClr val="152A69"/>
                  </a:solidFill>
                  <a:latin typeface="Be Vietnam"/>
                </a:rPr>
                <a:t>Learn about three nutrients found in meat</a:t>
              </a:r>
            </a:p>
          </p:txBody>
        </p:sp>
      </p:grpSp>
      <p:pic>
        <p:nvPicPr>
          <p:cNvPr name="Picture 21" id="21"/>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2833721" y="4812292"/>
            <a:ext cx="5085148" cy="5066079"/>
          </a:xfrm>
          <a:prstGeom prst="rect">
            <a:avLst/>
          </a:prstGeom>
        </p:spPr>
      </p:pic>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9BDEEB"/>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0845756" y="4115899"/>
            <a:ext cx="5389469" cy="2735156"/>
          </a:xfrm>
          <a:prstGeom prst="rect">
            <a:avLst/>
          </a:prstGeom>
        </p:spPr>
      </p:pic>
      <p:pic>
        <p:nvPicPr>
          <p:cNvPr name="Picture 3" id="3"/>
          <p:cNvPicPr>
            <a:picLocks noChangeAspect="true"/>
          </p:cNvPicPr>
          <p:nvPr/>
        </p:nvPicPr>
        <p:blipFill>
          <a:blip r:embed="rId3"/>
          <a:srcRect l="0" t="0" r="0" b="0"/>
          <a:stretch>
            <a:fillRect/>
          </a:stretch>
        </p:blipFill>
        <p:spPr>
          <a:xfrm flipH="false" flipV="false" rot="0">
            <a:off x="3291438" y="7383538"/>
            <a:ext cx="4097377" cy="2903462"/>
          </a:xfrm>
          <a:prstGeom prst="rect">
            <a:avLst/>
          </a:prstGeom>
        </p:spPr>
      </p:pic>
      <p:pic>
        <p:nvPicPr>
          <p:cNvPr name="Picture 4" id="4"/>
          <p:cNvPicPr>
            <a:picLocks noChangeAspect="true"/>
          </p:cNvPicPr>
          <p:nvPr/>
        </p:nvPicPr>
        <p:blipFill>
          <a:blip r:embed="rId4"/>
          <a:srcRect l="0" t="0" r="0" b="0"/>
          <a:stretch>
            <a:fillRect/>
          </a:stretch>
        </p:blipFill>
        <p:spPr>
          <a:xfrm flipH="false" flipV="false" rot="0">
            <a:off x="11092769" y="7046625"/>
            <a:ext cx="4256651" cy="3240375"/>
          </a:xfrm>
          <a:prstGeom prst="rect">
            <a:avLst/>
          </a:prstGeom>
        </p:spPr>
      </p:pic>
      <p:pic>
        <p:nvPicPr>
          <p:cNvPr name="Picture 5" id="5"/>
          <p:cNvPicPr>
            <a:picLocks noChangeAspect="true"/>
          </p:cNvPicPr>
          <p:nvPr/>
        </p:nvPicPr>
        <p:blipFill>
          <a:blip r:embed="rId5"/>
          <a:srcRect l="0" t="0" r="0" b="0"/>
          <a:stretch>
            <a:fillRect/>
          </a:stretch>
        </p:blipFill>
        <p:spPr>
          <a:xfrm flipH="false" flipV="false" rot="0">
            <a:off x="2612520" y="4115899"/>
            <a:ext cx="4974115" cy="2536798"/>
          </a:xfrm>
          <a:prstGeom prst="rect">
            <a:avLst/>
          </a:prstGeom>
        </p:spPr>
      </p:pic>
      <p:sp>
        <p:nvSpPr>
          <p:cNvPr name="TextBox 6" id="6"/>
          <p:cNvSpPr txBox="true"/>
          <p:nvPr/>
        </p:nvSpPr>
        <p:spPr>
          <a:xfrm rot="0">
            <a:off x="365760" y="85725"/>
            <a:ext cx="15869465" cy="2686685"/>
          </a:xfrm>
          <a:prstGeom prst="rect">
            <a:avLst/>
          </a:prstGeom>
        </p:spPr>
        <p:txBody>
          <a:bodyPr anchor="t" rtlCol="false" tIns="0" lIns="0" bIns="0" rIns="0">
            <a:spAutoFit/>
          </a:bodyPr>
          <a:lstStyle/>
          <a:p>
            <a:pPr>
              <a:lnSpc>
                <a:spcPts val="10450"/>
              </a:lnSpc>
            </a:pPr>
            <a:r>
              <a:rPr lang="en-US" sz="9500">
                <a:solidFill>
                  <a:srgbClr val="152A69"/>
                </a:solidFill>
                <a:latin typeface="BM Hanna Bold"/>
              </a:rPr>
              <a:t>So what meat do we eat in the UK?</a:t>
            </a:r>
          </a:p>
        </p:txBody>
      </p:sp>
      <p:sp>
        <p:nvSpPr>
          <p:cNvPr name="TextBox 7" id="7"/>
          <p:cNvSpPr txBox="true"/>
          <p:nvPr/>
        </p:nvSpPr>
        <p:spPr>
          <a:xfrm rot="0">
            <a:off x="182880" y="2562717"/>
            <a:ext cx="17922240" cy="178625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The most commonly eaten meats in the UK are poultry (such as chicken and turkey), beef, pork, and lamb. Each picture shows you how much of each we typically consume per person each year.</a:t>
            </a:r>
          </a:p>
        </p:txBody>
      </p:sp>
      <p:sp>
        <p:nvSpPr>
          <p:cNvPr name="TextBox 8" id="8"/>
          <p:cNvSpPr txBox="true"/>
          <p:nvPr/>
        </p:nvSpPr>
        <p:spPr>
          <a:xfrm rot="0">
            <a:off x="3685295" y="4698305"/>
            <a:ext cx="3309664" cy="1229113"/>
          </a:xfrm>
          <a:prstGeom prst="rect">
            <a:avLst/>
          </a:prstGeom>
        </p:spPr>
        <p:txBody>
          <a:bodyPr anchor="t" rtlCol="false" tIns="0" lIns="0" bIns="0" rIns="0">
            <a:spAutoFit/>
          </a:bodyPr>
          <a:lstStyle/>
          <a:p>
            <a:pPr algn="ctr">
              <a:lnSpc>
                <a:spcPts val="10027"/>
              </a:lnSpc>
            </a:pPr>
            <a:r>
              <a:rPr lang="en-US" sz="7162">
                <a:solidFill>
                  <a:srgbClr val="040606"/>
                </a:solidFill>
                <a:latin typeface="Open Sans Light Bold"/>
              </a:rPr>
              <a:t>30.1kg</a:t>
            </a:r>
          </a:p>
        </p:txBody>
      </p:sp>
      <p:sp>
        <p:nvSpPr>
          <p:cNvPr name="TextBox 9" id="9"/>
          <p:cNvSpPr txBox="true"/>
          <p:nvPr/>
        </p:nvSpPr>
        <p:spPr>
          <a:xfrm rot="0">
            <a:off x="11744871" y="4698305"/>
            <a:ext cx="3309664" cy="1229113"/>
          </a:xfrm>
          <a:prstGeom prst="rect">
            <a:avLst/>
          </a:prstGeom>
        </p:spPr>
        <p:txBody>
          <a:bodyPr anchor="t" rtlCol="false" tIns="0" lIns="0" bIns="0" rIns="0">
            <a:spAutoFit/>
          </a:bodyPr>
          <a:lstStyle/>
          <a:p>
            <a:pPr algn="ctr">
              <a:lnSpc>
                <a:spcPts val="10027"/>
              </a:lnSpc>
            </a:pPr>
            <a:r>
              <a:rPr lang="en-US" sz="7162">
                <a:solidFill>
                  <a:srgbClr val="000000"/>
                </a:solidFill>
                <a:latin typeface="Open Sans Light Bold"/>
              </a:rPr>
              <a:t>16.0kg</a:t>
            </a:r>
          </a:p>
        </p:txBody>
      </p:sp>
      <p:sp>
        <p:nvSpPr>
          <p:cNvPr name="TextBox 10" id="10"/>
          <p:cNvSpPr txBox="true"/>
          <p:nvPr/>
        </p:nvSpPr>
        <p:spPr>
          <a:xfrm rot="0">
            <a:off x="11885658" y="7302246"/>
            <a:ext cx="3309664" cy="1229113"/>
          </a:xfrm>
          <a:prstGeom prst="rect">
            <a:avLst/>
          </a:prstGeom>
        </p:spPr>
        <p:txBody>
          <a:bodyPr anchor="t" rtlCol="false" tIns="0" lIns="0" bIns="0" rIns="0">
            <a:spAutoFit/>
          </a:bodyPr>
          <a:lstStyle/>
          <a:p>
            <a:pPr algn="ctr">
              <a:lnSpc>
                <a:spcPts val="10027"/>
              </a:lnSpc>
            </a:pPr>
            <a:r>
              <a:rPr lang="en-US" sz="7162">
                <a:solidFill>
                  <a:srgbClr val="000000"/>
                </a:solidFill>
                <a:latin typeface="Open Sans Light Bold"/>
              </a:rPr>
              <a:t>3.9kg</a:t>
            </a:r>
          </a:p>
        </p:txBody>
      </p:sp>
      <p:sp>
        <p:nvSpPr>
          <p:cNvPr name="TextBox 11" id="11"/>
          <p:cNvSpPr txBox="true"/>
          <p:nvPr/>
        </p:nvSpPr>
        <p:spPr>
          <a:xfrm rot="0">
            <a:off x="3444745" y="7302246"/>
            <a:ext cx="3309664" cy="1229113"/>
          </a:xfrm>
          <a:prstGeom prst="rect">
            <a:avLst/>
          </a:prstGeom>
        </p:spPr>
        <p:txBody>
          <a:bodyPr anchor="t" rtlCol="false" tIns="0" lIns="0" bIns="0" rIns="0">
            <a:spAutoFit/>
          </a:bodyPr>
          <a:lstStyle/>
          <a:p>
            <a:pPr algn="ctr">
              <a:lnSpc>
                <a:spcPts val="10027"/>
              </a:lnSpc>
            </a:pPr>
            <a:r>
              <a:rPr lang="en-US" sz="7162">
                <a:solidFill>
                  <a:srgbClr val="FFFFFF"/>
                </a:solidFill>
                <a:latin typeface="Open Sans Light Bold"/>
              </a:rPr>
              <a:t>11.4kg</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FF8D9"/>
        </a:solidFill>
      </p:bgPr>
    </p:bg>
    <p:spTree>
      <p:nvGrpSpPr>
        <p:cNvPr id="1" name=""/>
        <p:cNvGrpSpPr/>
        <p:nvPr/>
      </p:nvGrpSpPr>
      <p:grpSpPr>
        <a:xfrm>
          <a:off x="0" y="0"/>
          <a:ext cx="0" cy="0"/>
          <a:chOff x="0" y="0"/>
          <a:chExt cx="0" cy="0"/>
        </a:xfrm>
      </p:grpSpPr>
      <p:sp>
        <p:nvSpPr>
          <p:cNvPr name="TextBox 2" id="2"/>
          <p:cNvSpPr txBox="true"/>
          <p:nvPr/>
        </p:nvSpPr>
        <p:spPr>
          <a:xfrm rot="0">
            <a:off x="2276493" y="652990"/>
            <a:ext cx="13735014"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Which countries does our meat come from?</a:t>
            </a:r>
          </a:p>
        </p:txBody>
      </p:sp>
      <p:grpSp>
        <p:nvGrpSpPr>
          <p:cNvPr name="Group 3" id="3"/>
          <p:cNvGrpSpPr/>
          <p:nvPr/>
        </p:nvGrpSpPr>
        <p:grpSpPr>
          <a:xfrm rot="0">
            <a:off x="1551941" y="3120902"/>
            <a:ext cx="3108960" cy="3361433"/>
            <a:chOff x="0" y="0"/>
            <a:chExt cx="4145280" cy="4481911"/>
          </a:xfrm>
        </p:grpSpPr>
        <p:pic>
          <p:nvPicPr>
            <p:cNvPr name="Picture 4" id="4"/>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2"/>
                </a:ext>
              </a:extLst>
            </a:blip>
            <a:srcRect l="0" t="0" r="0" b="0"/>
            <a:stretch>
              <a:fillRect/>
            </a:stretch>
          </p:blipFill>
          <p:spPr>
            <a:xfrm flipH="false" flipV="false" rot="0">
              <a:off x="0" y="291698"/>
              <a:ext cx="4145280" cy="4145280"/>
            </a:xfrm>
            <a:prstGeom prst="rect">
              <a:avLst/>
            </a:prstGeom>
          </p:spPr>
        </p:pic>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432054" y="0"/>
              <a:ext cx="2879628" cy="4481911"/>
            </a:xfrm>
            <a:prstGeom prst="rect">
              <a:avLst/>
            </a:prstGeom>
          </p:spPr>
        </p:pic>
      </p:grpSp>
      <p:grpSp>
        <p:nvGrpSpPr>
          <p:cNvPr name="Group 6" id="6"/>
          <p:cNvGrpSpPr/>
          <p:nvPr/>
        </p:nvGrpSpPr>
        <p:grpSpPr>
          <a:xfrm rot="0">
            <a:off x="7589520" y="3305669"/>
            <a:ext cx="3108960" cy="3142967"/>
            <a:chOff x="0" y="0"/>
            <a:chExt cx="4145280" cy="4190622"/>
          </a:xfrm>
        </p:grpSpPr>
        <p:pic>
          <p:nvPicPr>
            <p:cNvPr name="Picture 7" id="7"/>
            <p:cNvPicPr>
              <a:picLocks noChangeAspect="true"/>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0" y="45342"/>
              <a:ext cx="4145280" cy="4145280"/>
            </a:xfrm>
            <a:prstGeom prst="rect">
              <a:avLst/>
            </a:prstGeom>
          </p:spPr>
        </p:pic>
        <p:pic>
          <p:nvPicPr>
            <p:cNvPr name="Picture 8" id="8"/>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5"/>
                </a:ext>
              </a:extLst>
            </a:blip>
            <a:srcRect l="0" t="0" r="0" b="0"/>
            <a:stretch>
              <a:fillRect/>
            </a:stretch>
          </p:blipFill>
          <p:spPr>
            <a:xfrm flipH="false" flipV="false" rot="0">
              <a:off x="556744" y="0"/>
              <a:ext cx="3031791" cy="3989199"/>
            </a:xfrm>
            <a:prstGeom prst="rect">
              <a:avLst/>
            </a:prstGeom>
          </p:spPr>
        </p:pic>
      </p:grpSp>
      <p:grpSp>
        <p:nvGrpSpPr>
          <p:cNvPr name="Group 9" id="9"/>
          <p:cNvGrpSpPr/>
          <p:nvPr/>
        </p:nvGrpSpPr>
        <p:grpSpPr>
          <a:xfrm rot="0">
            <a:off x="13911313" y="3305669"/>
            <a:ext cx="3176666" cy="3176666"/>
            <a:chOff x="0" y="0"/>
            <a:chExt cx="4235555" cy="4235555"/>
          </a:xfrm>
        </p:grpSpPr>
        <p:pic>
          <p:nvPicPr>
            <p:cNvPr name="Picture 10" id="10"/>
            <p:cNvPicPr>
              <a:picLocks noChangeAspect="true"/>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0" y="0"/>
              <a:ext cx="4235555" cy="4235555"/>
            </a:xfrm>
            <a:prstGeom prst="rect">
              <a:avLst/>
            </a:prstGeom>
          </p:spPr>
        </p:pic>
        <p:pic>
          <p:nvPicPr>
            <p:cNvPr name="Picture 11" id="11"/>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7"/>
                </a:ext>
              </a:extLst>
            </a:blip>
            <a:srcRect l="0" t="0" r="0" b="0"/>
            <a:stretch>
              <a:fillRect/>
            </a:stretch>
          </p:blipFill>
          <p:spPr>
            <a:xfrm flipH="false" flipV="false" rot="0">
              <a:off x="0" y="423555"/>
              <a:ext cx="4235555" cy="3388444"/>
            </a:xfrm>
            <a:prstGeom prst="rect">
              <a:avLst/>
            </a:prstGeom>
          </p:spPr>
        </p:pic>
      </p:grpSp>
      <p:grpSp>
        <p:nvGrpSpPr>
          <p:cNvPr name="Group 12" id="12"/>
          <p:cNvGrpSpPr/>
          <p:nvPr/>
        </p:nvGrpSpPr>
        <p:grpSpPr>
          <a:xfrm rot="0">
            <a:off x="630573" y="6897634"/>
            <a:ext cx="4951695" cy="2752354"/>
            <a:chOff x="0" y="0"/>
            <a:chExt cx="6602261" cy="3669805"/>
          </a:xfrm>
        </p:grpSpPr>
        <p:sp>
          <p:nvSpPr>
            <p:cNvPr name="TextBox 13" id="13"/>
            <p:cNvSpPr txBox="true"/>
            <p:nvPr/>
          </p:nvSpPr>
          <p:spPr>
            <a:xfrm rot="0">
              <a:off x="0" y="38100"/>
              <a:ext cx="6602261" cy="1547262"/>
            </a:xfrm>
            <a:prstGeom prst="rect">
              <a:avLst/>
            </a:prstGeom>
          </p:spPr>
          <p:txBody>
            <a:bodyPr anchor="t" rtlCol="false" tIns="0" lIns="0" bIns="0" rIns="0">
              <a:spAutoFit/>
            </a:bodyPr>
            <a:lstStyle/>
            <a:p>
              <a:pPr algn="ctr">
                <a:lnSpc>
                  <a:spcPts val="4477"/>
                </a:lnSpc>
              </a:pPr>
              <a:r>
                <a:rPr lang="en-US" sz="4070">
                  <a:solidFill>
                    <a:srgbClr val="152A69"/>
                  </a:solidFill>
                  <a:latin typeface="BM Hanna Bold"/>
                </a:rPr>
                <a:t>THE UNITED KINGDOM</a:t>
              </a:r>
            </a:p>
          </p:txBody>
        </p:sp>
        <p:sp>
          <p:nvSpPr>
            <p:cNvPr name="TextBox 14" id="14"/>
            <p:cNvSpPr txBox="true"/>
            <p:nvPr/>
          </p:nvSpPr>
          <p:spPr>
            <a:xfrm rot="0">
              <a:off x="0" y="1967890"/>
              <a:ext cx="6602261" cy="1701915"/>
            </a:xfrm>
            <a:prstGeom prst="rect">
              <a:avLst/>
            </a:prstGeom>
          </p:spPr>
          <p:txBody>
            <a:bodyPr anchor="t" rtlCol="false" tIns="0" lIns="0" bIns="0" rIns="0">
              <a:spAutoFit/>
            </a:bodyPr>
            <a:lstStyle/>
            <a:p>
              <a:pPr algn="ctr">
                <a:lnSpc>
                  <a:spcPts val="3419"/>
                </a:lnSpc>
              </a:pPr>
              <a:r>
                <a:rPr lang="en-US" sz="2442">
                  <a:solidFill>
                    <a:srgbClr val="152A69"/>
                  </a:solidFill>
                  <a:latin typeface="Be Vietnam"/>
                </a:rPr>
                <a:t>76% of the meat we eat is produced right here in the United Kingdom.</a:t>
              </a:r>
            </a:p>
          </p:txBody>
        </p:sp>
      </p:grpSp>
      <p:grpSp>
        <p:nvGrpSpPr>
          <p:cNvPr name="Group 15" id="15"/>
          <p:cNvGrpSpPr/>
          <p:nvPr/>
        </p:nvGrpSpPr>
        <p:grpSpPr>
          <a:xfrm rot="0">
            <a:off x="12987174" y="6897634"/>
            <a:ext cx="5024944" cy="2587860"/>
            <a:chOff x="0" y="0"/>
            <a:chExt cx="6699926" cy="3450481"/>
          </a:xfrm>
        </p:grpSpPr>
        <p:sp>
          <p:nvSpPr>
            <p:cNvPr name="TextBox 16" id="16"/>
            <p:cNvSpPr txBox="true"/>
            <p:nvPr/>
          </p:nvSpPr>
          <p:spPr>
            <a:xfrm rot="0">
              <a:off x="0" y="38100"/>
              <a:ext cx="6699926" cy="782659"/>
            </a:xfrm>
            <a:prstGeom prst="rect">
              <a:avLst/>
            </a:prstGeom>
          </p:spPr>
          <p:txBody>
            <a:bodyPr anchor="t" rtlCol="false" tIns="0" lIns="0" bIns="0" rIns="0">
              <a:spAutoFit/>
            </a:bodyPr>
            <a:lstStyle/>
            <a:p>
              <a:pPr algn="ctr">
                <a:lnSpc>
                  <a:spcPts val="4477"/>
                </a:lnSpc>
              </a:pPr>
              <a:r>
                <a:rPr lang="en-US" sz="4070">
                  <a:solidFill>
                    <a:srgbClr val="152A69"/>
                  </a:solidFill>
                  <a:latin typeface="BM Hanna Bold"/>
                </a:rPr>
                <a:t>EUROPE</a:t>
              </a:r>
            </a:p>
          </p:txBody>
        </p:sp>
        <p:sp>
          <p:nvSpPr>
            <p:cNvPr name="TextBox 17" id="17"/>
            <p:cNvSpPr txBox="true"/>
            <p:nvPr/>
          </p:nvSpPr>
          <p:spPr>
            <a:xfrm rot="0">
              <a:off x="0" y="1209650"/>
              <a:ext cx="6699926" cy="2240830"/>
            </a:xfrm>
            <a:prstGeom prst="rect">
              <a:avLst/>
            </a:prstGeom>
          </p:spPr>
          <p:txBody>
            <a:bodyPr anchor="t" rtlCol="false" tIns="0" lIns="0" bIns="0" rIns="0">
              <a:spAutoFit/>
            </a:bodyPr>
            <a:lstStyle/>
            <a:p>
              <a:pPr algn="ctr" marL="0" indent="0" lvl="1">
                <a:lnSpc>
                  <a:spcPts val="3416"/>
                </a:lnSpc>
                <a:spcBef>
                  <a:spcPct val="0"/>
                </a:spcBef>
              </a:pPr>
              <a:r>
                <a:rPr lang="en-US" sz="2440">
                  <a:solidFill>
                    <a:srgbClr val="152A69"/>
                  </a:solidFill>
                  <a:latin typeface="Be Vietnam"/>
                </a:rPr>
                <a:t>The rest of the meat we import mainly comes from European countries including Denmark and the Netherlands.</a:t>
              </a:r>
            </a:p>
          </p:txBody>
        </p:sp>
      </p:grpSp>
      <p:grpSp>
        <p:nvGrpSpPr>
          <p:cNvPr name="Group 18" id="18"/>
          <p:cNvGrpSpPr/>
          <p:nvPr/>
        </p:nvGrpSpPr>
        <p:grpSpPr>
          <a:xfrm rot="0">
            <a:off x="6795065" y="6897634"/>
            <a:ext cx="4697870" cy="2566551"/>
            <a:chOff x="0" y="0"/>
            <a:chExt cx="6263827" cy="3422068"/>
          </a:xfrm>
        </p:grpSpPr>
        <p:sp>
          <p:nvSpPr>
            <p:cNvPr name="TextBox 19" id="19"/>
            <p:cNvSpPr txBox="true"/>
            <p:nvPr/>
          </p:nvSpPr>
          <p:spPr>
            <a:xfrm rot="0">
              <a:off x="0" y="38100"/>
              <a:ext cx="6263827" cy="782659"/>
            </a:xfrm>
            <a:prstGeom prst="rect">
              <a:avLst/>
            </a:prstGeom>
          </p:spPr>
          <p:txBody>
            <a:bodyPr anchor="t" rtlCol="false" tIns="0" lIns="0" bIns="0" rIns="0">
              <a:spAutoFit/>
            </a:bodyPr>
            <a:lstStyle/>
            <a:p>
              <a:pPr algn="ctr">
                <a:lnSpc>
                  <a:spcPts val="4477"/>
                </a:lnSpc>
              </a:pPr>
              <a:r>
                <a:rPr lang="en-US" sz="4070">
                  <a:solidFill>
                    <a:srgbClr val="152A69"/>
                  </a:solidFill>
                  <a:latin typeface="BM Hanna Bold"/>
                </a:rPr>
                <a:t>NEW ZEALAND</a:t>
              </a:r>
            </a:p>
          </p:txBody>
        </p:sp>
        <p:sp>
          <p:nvSpPr>
            <p:cNvPr name="TextBox 20" id="20"/>
            <p:cNvSpPr txBox="true"/>
            <p:nvPr/>
          </p:nvSpPr>
          <p:spPr>
            <a:xfrm rot="0">
              <a:off x="0" y="1181237"/>
              <a:ext cx="6263827" cy="2240830"/>
            </a:xfrm>
            <a:prstGeom prst="rect">
              <a:avLst/>
            </a:prstGeom>
          </p:spPr>
          <p:txBody>
            <a:bodyPr anchor="t" rtlCol="false" tIns="0" lIns="0" bIns="0" rIns="0">
              <a:spAutoFit/>
            </a:bodyPr>
            <a:lstStyle/>
            <a:p>
              <a:pPr algn="ctr" marL="0" indent="0" lvl="1">
                <a:lnSpc>
                  <a:spcPts val="3415"/>
                </a:lnSpc>
                <a:spcBef>
                  <a:spcPct val="0"/>
                </a:spcBef>
              </a:pPr>
              <a:r>
                <a:rPr lang="en-US" sz="2440">
                  <a:solidFill>
                    <a:srgbClr val="152A69"/>
                  </a:solidFill>
                  <a:latin typeface="Be Vietnam"/>
                </a:rPr>
                <a:t>Approximately one third of the sheep meat we eat in the UK is imported, with about 70% of this coming from New Zealand.</a:t>
              </a:r>
            </a:p>
          </p:txBody>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9BDEEB"/>
        </a:solidFill>
      </p:bgPr>
    </p:bg>
    <p:spTree>
      <p:nvGrpSpPr>
        <p:cNvPr id="1" name=""/>
        <p:cNvGrpSpPr/>
        <p:nvPr/>
      </p:nvGrpSpPr>
      <p:grpSpPr>
        <a:xfrm>
          <a:off x="0" y="0"/>
          <a:ext cx="0" cy="0"/>
          <a:chOff x="0" y="0"/>
          <a:chExt cx="0" cy="0"/>
        </a:xfrm>
      </p:grpSpPr>
      <p:sp>
        <p:nvSpPr>
          <p:cNvPr name="TextBox 2" id="2"/>
          <p:cNvSpPr txBox="true"/>
          <p:nvPr/>
        </p:nvSpPr>
        <p:spPr>
          <a:xfrm rot="0">
            <a:off x="365760" y="3728577"/>
            <a:ext cx="17922240" cy="539813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Some of the meat we produce is exported to other countries. This is mainly offal and by-products. Offal refers to parts such as internal organs and flesh. But not all of the meat that we don't want gets exported. These bits, known as by-products, can be used for many different things. Here's a list of a few of them:</a:t>
            </a:r>
          </a:p>
          <a:p>
            <a:pPr>
              <a:lnSpc>
                <a:spcPts val="4759"/>
              </a:lnSpc>
            </a:pPr>
            <a:r>
              <a:rPr lang="en-US" sz="3399">
                <a:solidFill>
                  <a:srgbClr val="000000"/>
                </a:solidFill>
                <a:latin typeface="Open Sans Light"/>
              </a:rPr>
              <a:t>- Pet food and animal feed</a:t>
            </a:r>
          </a:p>
          <a:p>
            <a:pPr>
              <a:lnSpc>
                <a:spcPts val="4759"/>
              </a:lnSpc>
            </a:pPr>
            <a:r>
              <a:rPr lang="en-US" sz="3399">
                <a:solidFill>
                  <a:srgbClr val="000000"/>
                </a:solidFill>
                <a:latin typeface="Open Sans Light"/>
              </a:rPr>
              <a:t>- Fuel</a:t>
            </a:r>
          </a:p>
          <a:p>
            <a:pPr>
              <a:lnSpc>
                <a:spcPts val="4759"/>
              </a:lnSpc>
            </a:pPr>
            <a:r>
              <a:rPr lang="en-US" sz="3399">
                <a:solidFill>
                  <a:srgbClr val="000000"/>
                </a:solidFill>
                <a:latin typeface="Open Sans Light"/>
              </a:rPr>
              <a:t>- Fertiliser</a:t>
            </a:r>
          </a:p>
          <a:p>
            <a:pPr>
              <a:lnSpc>
                <a:spcPts val="4759"/>
              </a:lnSpc>
            </a:pPr>
            <a:r>
              <a:rPr lang="en-US" sz="3399">
                <a:solidFill>
                  <a:srgbClr val="000000"/>
                </a:solidFill>
                <a:latin typeface="Open Sans Light"/>
              </a:rPr>
              <a:t>- Animal hides and leather</a:t>
            </a:r>
          </a:p>
          <a:p>
            <a:pPr>
              <a:lnSpc>
                <a:spcPts val="4759"/>
              </a:lnSpc>
            </a:pPr>
            <a:r>
              <a:rPr lang="en-US" sz="3399">
                <a:solidFill>
                  <a:srgbClr val="000000"/>
                </a:solidFill>
                <a:latin typeface="Open Sans Light"/>
              </a:rPr>
              <a:t>- Wool</a:t>
            </a:r>
          </a:p>
        </p:txBody>
      </p:sp>
      <p:pic>
        <p:nvPicPr>
          <p:cNvPr name="Picture 3" id="3"/>
          <p:cNvPicPr>
            <a:picLocks noChangeAspect="true"/>
          </p:cNvPicPr>
          <p:nvPr/>
        </p:nvPicPr>
        <p:blipFill>
          <a:blip r:embed="rId2"/>
          <a:srcRect l="0" t="0" r="0" b="0"/>
          <a:stretch>
            <a:fillRect/>
          </a:stretch>
        </p:blipFill>
        <p:spPr>
          <a:xfrm flipH="false" flipV="false" rot="0">
            <a:off x="13650937" y="5673226"/>
            <a:ext cx="3608363" cy="2405575"/>
          </a:xfrm>
          <a:prstGeom prst="rect">
            <a:avLst/>
          </a:prstGeom>
        </p:spPr>
      </p:pic>
      <p:pic>
        <p:nvPicPr>
          <p:cNvPr name="Picture 4" id="4"/>
          <p:cNvPicPr>
            <a:picLocks noChangeAspect="true"/>
          </p:cNvPicPr>
          <p:nvPr/>
        </p:nvPicPr>
        <p:blipFill>
          <a:blip r:embed="rId3"/>
          <a:srcRect l="0" t="0" r="0" b="0"/>
          <a:stretch>
            <a:fillRect/>
          </a:stretch>
        </p:blipFill>
        <p:spPr>
          <a:xfrm flipH="false" flipV="false" rot="0">
            <a:off x="6281573" y="7883668"/>
            <a:ext cx="4780245" cy="2166049"/>
          </a:xfrm>
          <a:prstGeom prst="rect">
            <a:avLst/>
          </a:prstGeom>
        </p:spPr>
      </p:pic>
      <p:pic>
        <p:nvPicPr>
          <p:cNvPr name="Picture 5" id="5"/>
          <p:cNvPicPr>
            <a:picLocks noChangeAspect="true"/>
          </p:cNvPicPr>
          <p:nvPr/>
        </p:nvPicPr>
        <p:blipFill>
          <a:blip r:embed="rId4"/>
          <a:srcRect l="11051" t="0" r="11051" b="7597"/>
          <a:stretch>
            <a:fillRect/>
          </a:stretch>
        </p:blipFill>
        <p:spPr>
          <a:xfrm flipH="false" flipV="false" rot="0">
            <a:off x="11247120" y="7399979"/>
            <a:ext cx="2814012" cy="2015309"/>
          </a:xfrm>
          <a:prstGeom prst="rect">
            <a:avLst/>
          </a:prstGeom>
        </p:spPr>
      </p:pic>
      <p:sp>
        <p:nvSpPr>
          <p:cNvPr name="TextBox 6" id="6"/>
          <p:cNvSpPr txBox="true"/>
          <p:nvPr/>
        </p:nvSpPr>
        <p:spPr>
          <a:xfrm rot="0">
            <a:off x="1652597" y="584410"/>
            <a:ext cx="14982807"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What happens to the parts of the meat we don't eat?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FF8D9"/>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8859" t="0" r="8859" b="0"/>
          <a:stretch>
            <a:fillRect/>
          </a:stretch>
        </p:blipFill>
        <p:spPr>
          <a:xfrm flipH="false" flipV="false" rot="0">
            <a:off x="11413459" y="7124819"/>
            <a:ext cx="3472261" cy="2811594"/>
          </a:xfrm>
          <a:prstGeom prst="rect">
            <a:avLst/>
          </a:prstGeom>
        </p:spPr>
      </p:pic>
      <p:sp>
        <p:nvSpPr>
          <p:cNvPr name="TextBox 3" id="3"/>
          <p:cNvSpPr txBox="true"/>
          <p:nvPr/>
        </p:nvSpPr>
        <p:spPr>
          <a:xfrm rot="0">
            <a:off x="182880" y="2585577"/>
            <a:ext cx="17922240" cy="479615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It may sound silly that we import some meat, and export others. Why don't we just eat what we produce? Although this sounds like a great idea, different countries like to eat different cuts of meat. For example in the UK we eat a lot of chicken breasts, with some legs and thighs. But that's not a whole chicken, so what do we do with the rest? As we often don't like certain parts of meat, we export those to other countries where people do like them. For example, we don't like to eat chicken feet. But in China, chicken breasts are less popular but chicken feet are. Importing and exporting helps make sure every country gets the bits they like, without wasting the bits they don't.</a:t>
            </a:r>
          </a:p>
        </p:txBody>
      </p:sp>
      <p:pic>
        <p:nvPicPr>
          <p:cNvPr name="Picture 4" id="4"/>
          <p:cNvPicPr>
            <a:picLocks noChangeAspect="true"/>
          </p:cNvPicPr>
          <p:nvPr/>
        </p:nvPicPr>
        <p:blipFill>
          <a:blip r:embed="rId3"/>
          <a:srcRect l="0" t="0" r="0" b="0"/>
          <a:stretch>
            <a:fillRect/>
          </a:stretch>
        </p:blipFill>
        <p:spPr>
          <a:xfrm flipH="false" flipV="false" rot="0">
            <a:off x="4087890" y="7513753"/>
            <a:ext cx="3457855" cy="2422660"/>
          </a:xfrm>
          <a:prstGeom prst="rect">
            <a:avLst/>
          </a:prstGeom>
        </p:spPr>
      </p:pic>
      <p:sp>
        <p:nvSpPr>
          <p:cNvPr name="TextBox 5" id="5"/>
          <p:cNvSpPr txBox="true"/>
          <p:nvPr/>
        </p:nvSpPr>
        <p:spPr>
          <a:xfrm rot="0">
            <a:off x="178127" y="790150"/>
            <a:ext cx="17931747" cy="136080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Why do we import and export?</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9BDEEB"/>
        </a:solidFill>
      </p:bgPr>
    </p:bg>
    <p:spTree>
      <p:nvGrpSpPr>
        <p:cNvPr id="1" name=""/>
        <p:cNvGrpSpPr/>
        <p:nvPr/>
      </p:nvGrpSpPr>
      <p:grpSpPr>
        <a:xfrm>
          <a:off x="0" y="0"/>
          <a:ext cx="0" cy="0"/>
          <a:chOff x="0" y="0"/>
          <a:chExt cx="0" cy="0"/>
        </a:xfrm>
      </p:grpSpPr>
      <p:sp>
        <p:nvSpPr>
          <p:cNvPr name="TextBox 2" id="2"/>
          <p:cNvSpPr txBox="true"/>
          <p:nvPr/>
        </p:nvSpPr>
        <p:spPr>
          <a:xfrm rot="0">
            <a:off x="178127" y="127210"/>
            <a:ext cx="17931747"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How do I know if the meat I'm eating is British?</a:t>
            </a:r>
          </a:p>
        </p:txBody>
      </p:sp>
      <p:sp>
        <p:nvSpPr>
          <p:cNvPr name="TextBox 3" id="3"/>
          <p:cNvSpPr txBox="true"/>
          <p:nvPr/>
        </p:nvSpPr>
        <p:spPr>
          <a:xfrm rot="0">
            <a:off x="617220" y="3013075"/>
            <a:ext cx="10469880" cy="4194175"/>
          </a:xfrm>
          <a:prstGeom prst="rect">
            <a:avLst/>
          </a:prstGeom>
        </p:spPr>
        <p:txBody>
          <a:bodyPr anchor="t" rtlCol="false" tIns="0" lIns="0" bIns="0" rIns="0">
            <a:spAutoFit/>
          </a:bodyPr>
          <a:lstStyle/>
          <a:p>
            <a:pPr algn="ctr">
              <a:lnSpc>
                <a:spcPts val="4759"/>
              </a:lnSpc>
            </a:pPr>
            <a:r>
              <a:rPr lang="en-US" sz="3400">
                <a:solidFill>
                  <a:srgbClr val="000000"/>
                </a:solidFill>
                <a:latin typeface="Open Sans Light"/>
              </a:rPr>
              <a:t>By law, all meat sold in the UK must say what country it's from. This is usually found on the back of the packet. We also have an organisation called Red Tractor that makes sure that food labelled as British, really is from British farms. Look out for their label on your food if you want to make sure that you're eating meat was produced in the UK.</a:t>
            </a:r>
          </a:p>
        </p:txBody>
      </p:sp>
      <p:pic>
        <p:nvPicPr>
          <p:cNvPr name="Picture 4" id="4"/>
          <p:cNvPicPr>
            <a:picLocks noChangeAspect="true"/>
          </p:cNvPicPr>
          <p:nvPr/>
        </p:nvPicPr>
        <p:blipFill>
          <a:blip r:embed="rId2"/>
          <a:srcRect l="37134" t="40628" r="47467" b="44194"/>
          <a:stretch>
            <a:fillRect/>
          </a:stretch>
        </p:blipFill>
        <p:spPr>
          <a:xfrm flipH="false" flipV="false" rot="0">
            <a:off x="13413674" y="3610967"/>
            <a:ext cx="2991906" cy="4423449"/>
          </a:xfrm>
          <a:prstGeom prst="rect">
            <a:avLst/>
          </a:prstGeom>
        </p:spPr>
      </p:pic>
      <p:pic>
        <p:nvPicPr>
          <p:cNvPr name="Picture 5" id="5"/>
          <p:cNvPicPr>
            <a:picLocks noChangeAspect="true"/>
          </p:cNvPicPr>
          <p:nvPr/>
        </p:nvPicPr>
        <p:blipFill>
          <a:blip r:embed="rId3"/>
          <a:srcRect l="18842" t="51122" r="42968" b="38232"/>
          <a:stretch>
            <a:fillRect/>
          </a:stretch>
        </p:blipFill>
        <p:spPr>
          <a:xfrm flipH="false" flipV="false" rot="0">
            <a:off x="1893538" y="7603121"/>
            <a:ext cx="7917244" cy="1655179"/>
          </a:xfrm>
          <a:prstGeom prst="rect">
            <a:avLst/>
          </a:prstGeom>
        </p:spPr>
      </p:pic>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F8D9"/>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3753253" y="2150955"/>
            <a:ext cx="2866161" cy="4281846"/>
          </a:xfrm>
          <a:prstGeom prst="rect">
            <a:avLst/>
          </a:prstGeom>
        </p:spPr>
      </p:pic>
      <p:pic>
        <p:nvPicPr>
          <p:cNvPr name="Picture 3" id="3"/>
          <p:cNvPicPr>
            <a:picLocks noChangeAspect="true"/>
          </p:cNvPicPr>
          <p:nvPr/>
        </p:nvPicPr>
        <p:blipFill>
          <a:blip r:embed="rId3"/>
          <a:srcRect l="0" t="0" r="0" b="0"/>
          <a:stretch>
            <a:fillRect/>
          </a:stretch>
        </p:blipFill>
        <p:spPr>
          <a:xfrm flipH="false" flipV="false" rot="0">
            <a:off x="12613631" y="6531610"/>
            <a:ext cx="5145405" cy="3430270"/>
          </a:xfrm>
          <a:prstGeom prst="rect">
            <a:avLst/>
          </a:prstGeom>
        </p:spPr>
      </p:pic>
      <p:sp>
        <p:nvSpPr>
          <p:cNvPr name="TextBox 4" id="4"/>
          <p:cNvSpPr txBox="true"/>
          <p:nvPr/>
        </p:nvSpPr>
        <p:spPr>
          <a:xfrm rot="0">
            <a:off x="178127" y="391160"/>
            <a:ext cx="17931747" cy="136080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How are the animals looked after?</a:t>
            </a:r>
          </a:p>
        </p:txBody>
      </p:sp>
      <p:sp>
        <p:nvSpPr>
          <p:cNvPr name="TextBox 5" id="5"/>
          <p:cNvSpPr txBox="true"/>
          <p:nvPr/>
        </p:nvSpPr>
        <p:spPr>
          <a:xfrm rot="0">
            <a:off x="178127" y="2093805"/>
            <a:ext cx="13059481" cy="1004237"/>
          </a:xfrm>
          <a:prstGeom prst="rect">
            <a:avLst/>
          </a:prstGeom>
        </p:spPr>
        <p:txBody>
          <a:bodyPr anchor="t" rtlCol="false" tIns="0" lIns="0" bIns="0" rIns="0">
            <a:spAutoFit/>
          </a:bodyPr>
          <a:lstStyle/>
          <a:p>
            <a:pPr algn="ctr">
              <a:lnSpc>
                <a:spcPts val="4040"/>
              </a:lnSpc>
            </a:pPr>
            <a:r>
              <a:rPr lang="en-US" sz="2885">
                <a:solidFill>
                  <a:srgbClr val="000000"/>
                </a:solidFill>
                <a:latin typeface="Open Sans Light"/>
              </a:rPr>
              <a:t>The UK has some of highest animal welfare standards, joint with some other European countries such the Netherlands, Austria, Denmark, and Sweden.</a:t>
            </a:r>
          </a:p>
        </p:txBody>
      </p:sp>
      <p:sp>
        <p:nvSpPr>
          <p:cNvPr name="TextBox 6" id="6"/>
          <p:cNvSpPr txBox="true"/>
          <p:nvPr/>
        </p:nvSpPr>
        <p:spPr>
          <a:xfrm rot="0">
            <a:off x="178127" y="3359785"/>
            <a:ext cx="12299276" cy="660209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There are laws in place to help make sure that animals are looked. Welfare standards include something called the 5 freedoms. There are:</a:t>
            </a:r>
          </a:p>
          <a:p>
            <a:pPr>
              <a:lnSpc>
                <a:spcPts val="4759"/>
              </a:lnSpc>
            </a:pPr>
            <a:r>
              <a:rPr lang="en-US" sz="3399">
                <a:solidFill>
                  <a:srgbClr val="000000"/>
                </a:solidFill>
                <a:latin typeface="Open Sans Light"/>
              </a:rPr>
              <a:t>1) Freedom from hunger and thirst</a:t>
            </a:r>
          </a:p>
          <a:p>
            <a:pPr>
              <a:lnSpc>
                <a:spcPts val="4759"/>
              </a:lnSpc>
            </a:pPr>
            <a:r>
              <a:rPr lang="en-US" sz="3399">
                <a:solidFill>
                  <a:srgbClr val="000000"/>
                </a:solidFill>
                <a:latin typeface="Open Sans Light"/>
              </a:rPr>
              <a:t>2) Freedom from discomfort</a:t>
            </a:r>
          </a:p>
          <a:p>
            <a:pPr>
              <a:lnSpc>
                <a:spcPts val="4759"/>
              </a:lnSpc>
            </a:pPr>
            <a:r>
              <a:rPr lang="en-US" sz="3399">
                <a:solidFill>
                  <a:srgbClr val="000000"/>
                </a:solidFill>
                <a:latin typeface="Open Sans Light"/>
              </a:rPr>
              <a:t>3) Freedom from pain, injury and disease</a:t>
            </a:r>
          </a:p>
          <a:p>
            <a:pPr>
              <a:lnSpc>
                <a:spcPts val="4759"/>
              </a:lnSpc>
            </a:pPr>
            <a:r>
              <a:rPr lang="en-US" sz="3399">
                <a:solidFill>
                  <a:srgbClr val="000000"/>
                </a:solidFill>
                <a:latin typeface="Open Sans Light"/>
              </a:rPr>
              <a:t>4) Freedom from distress and fear</a:t>
            </a:r>
          </a:p>
          <a:p>
            <a:pPr>
              <a:lnSpc>
                <a:spcPts val="4759"/>
              </a:lnSpc>
            </a:pPr>
            <a:r>
              <a:rPr lang="en-US" sz="3399">
                <a:solidFill>
                  <a:srgbClr val="000000"/>
                </a:solidFill>
                <a:latin typeface="Open Sans Light"/>
              </a:rPr>
              <a:t>5) Freedom to express natural behaviour</a:t>
            </a:r>
          </a:p>
          <a:p>
            <a:pPr>
              <a:lnSpc>
                <a:spcPts val="4759"/>
              </a:lnSpc>
            </a:pPr>
            <a:r>
              <a:rPr lang="en-US" sz="3399">
                <a:solidFill>
                  <a:srgbClr val="000000"/>
                </a:solidFill>
                <a:latin typeface="Open Sans Light"/>
              </a:rPr>
              <a:t>These make sure that animals have enough space to roam, and sleep, are fed properly, are seen my a vet if they need it, and are treated nicely.</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9BDEEB"/>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11736313" y="5728007"/>
            <a:ext cx="5887177" cy="3911293"/>
          </a:xfrm>
          <a:prstGeom prst="rect">
            <a:avLst/>
          </a:prstGeom>
        </p:spPr>
      </p:pic>
      <p:sp>
        <p:nvSpPr>
          <p:cNvPr name="TextBox 3" id="3"/>
          <p:cNvSpPr txBox="true"/>
          <p:nvPr/>
        </p:nvSpPr>
        <p:spPr>
          <a:xfrm rot="0">
            <a:off x="701393" y="85725"/>
            <a:ext cx="16922097" cy="2686685"/>
          </a:xfrm>
          <a:prstGeom prst="rect">
            <a:avLst/>
          </a:prstGeom>
        </p:spPr>
        <p:txBody>
          <a:bodyPr anchor="t" rtlCol="false" tIns="0" lIns="0" bIns="0" rIns="0">
            <a:spAutoFit/>
          </a:bodyPr>
          <a:lstStyle/>
          <a:p>
            <a:pPr algn="ctr">
              <a:lnSpc>
                <a:spcPts val="10450"/>
              </a:lnSpc>
            </a:pPr>
            <a:r>
              <a:rPr lang="en-US" sz="9500">
                <a:solidFill>
                  <a:srgbClr val="152A69"/>
                </a:solidFill>
                <a:latin typeface="BM Hanna Bold"/>
              </a:rPr>
              <a:t>Does eating meat impact the planet?</a:t>
            </a:r>
          </a:p>
        </p:txBody>
      </p:sp>
      <p:sp>
        <p:nvSpPr>
          <p:cNvPr name="TextBox 4" id="4"/>
          <p:cNvSpPr txBox="true"/>
          <p:nvPr/>
        </p:nvSpPr>
        <p:spPr>
          <a:xfrm rot="0">
            <a:off x="171450" y="2705735"/>
            <a:ext cx="17945100" cy="359219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The animals we eat produce greenhouse gases which are bad for the planet. Although it is often said that eating plant foods is better for the planet than eating meat, in the UK we have one of the most sustainable meet and dairy industries in the world. This is partially due to our climate and landscape. Here's a couple of examples of how we keep out meat industry sustainable:</a:t>
            </a:r>
          </a:p>
          <a:p>
            <a:pPr>
              <a:lnSpc>
                <a:spcPts val="4759"/>
              </a:lnSpc>
            </a:pPr>
          </a:p>
        </p:txBody>
      </p:sp>
      <p:sp>
        <p:nvSpPr>
          <p:cNvPr name="TextBox 5" id="5"/>
          <p:cNvSpPr txBox="true"/>
          <p:nvPr/>
        </p:nvSpPr>
        <p:spPr>
          <a:xfrm rot="0">
            <a:off x="171450" y="5661332"/>
            <a:ext cx="11220450" cy="4194175"/>
          </a:xfrm>
          <a:prstGeom prst="rect">
            <a:avLst/>
          </a:prstGeom>
        </p:spPr>
        <p:txBody>
          <a:bodyPr anchor="t" rtlCol="false" tIns="0" lIns="0" bIns="0" rIns="0">
            <a:spAutoFit/>
          </a:bodyPr>
          <a:lstStyle/>
          <a:p>
            <a:pPr>
              <a:lnSpc>
                <a:spcPts val="4759"/>
              </a:lnSpc>
            </a:pPr>
            <a:r>
              <a:rPr lang="en-US" sz="3400">
                <a:solidFill>
                  <a:srgbClr val="000000"/>
                </a:solidFill>
                <a:latin typeface="Open Sans Light"/>
              </a:rPr>
              <a:t>- </a:t>
            </a:r>
            <a:r>
              <a:rPr lang="en-US" sz="3400">
                <a:solidFill>
                  <a:srgbClr val="000000"/>
                </a:solidFill>
                <a:latin typeface="Open Sans Light"/>
              </a:rPr>
              <a:t>Approximately 90% of the water that the farm animals eat comes from rain water</a:t>
            </a:r>
          </a:p>
          <a:p>
            <a:pPr>
              <a:lnSpc>
                <a:spcPts val="4759"/>
              </a:lnSpc>
            </a:pPr>
            <a:r>
              <a:rPr lang="en-US" sz="3400">
                <a:solidFill>
                  <a:srgbClr val="000000"/>
                </a:solidFill>
                <a:latin typeface="Open Sans Light"/>
              </a:rPr>
              <a:t>- Sheep and cattle often graze on land that can't be used for other types of farming, such as grassland, woodland, hills and even mountains! This land is often not suitable for growing crops due to other plants, soil that doesn't have nutrients in, or it's just too hilly.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DAEVAeOwbIY</dc:identifier>
  <dcterms:modified xsi:type="dcterms:W3CDTF">2011-08-01T06:04:30Z</dcterms:modified>
  <cp:revision>1</cp:revision>
  <dc:title>Meat</dc:title>
</cp:coreProperties>
</file>