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8288000" cy="10287000"/>
  <p:notesSz cx="6858000" cy="9144000"/>
  <p:embeddedFontLst>
    <p:embeddedFont>
      <p:font typeface="Arimo" panose="020B0604020202020204" charset="0"/>
      <p:regular r:id="rId25"/>
    </p:embeddedFont>
    <p:embeddedFont>
      <p:font typeface="Calibri" panose="020F0502020204030204" pitchFamily="34" charset="0"/>
      <p:regular r:id="rId26"/>
      <p:bold r:id="rId27"/>
      <p:italic r:id="rId28"/>
      <p:boldItalic r:id="rId29"/>
    </p:embeddedFont>
    <p:embeddedFont>
      <p:font typeface="Glacial Indifference" panose="020B0604020202020204" charset="0"/>
      <p:regular r:id="rId30"/>
    </p:embeddedFont>
    <p:embeddedFont>
      <p:font typeface="Glacial Indifference Bold" panose="020B0604020202020204" charset="0"/>
      <p:regular r:id="rId31"/>
    </p:embeddedFont>
    <p:embeddedFont>
      <p:font typeface="HK Grotesk Light" panose="020B0604020202020204" charset="0"/>
      <p:regular r:id="rId32"/>
    </p:embeddedFont>
    <p:embeddedFont>
      <p:font typeface="HK Grotesk Light Bold" panose="020B0604020202020204" charset="0"/>
      <p:regular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8" d="100"/>
          <a:sy n="58" d="100"/>
        </p:scale>
        <p:origin x="994"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8.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svg"/><Relationship Id="rId3" Type="http://schemas.openxmlformats.org/officeDocument/2006/relationships/image" Target="../media/image26.svg"/><Relationship Id="rId7" Type="http://schemas.openxmlformats.org/officeDocument/2006/relationships/image" Target="../media/image30.svg"/><Relationship Id="rId12" Type="http://schemas.openxmlformats.org/officeDocument/2006/relationships/image" Target="../media/image35.pn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34.svg"/><Relationship Id="rId5" Type="http://schemas.openxmlformats.org/officeDocument/2006/relationships/image" Target="../media/image28.sv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svg"/></Relationships>
</file>

<file path=ppt/slides/_rels/slide11.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8.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8.sv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svg"/><Relationship Id="rId3" Type="http://schemas.openxmlformats.org/officeDocument/2006/relationships/image" Target="../media/image38.svg"/><Relationship Id="rId7" Type="http://schemas.openxmlformats.org/officeDocument/2006/relationships/image" Target="../media/image40.svg"/><Relationship Id="rId12" Type="http://schemas.openxmlformats.org/officeDocument/2006/relationships/image" Target="../media/image45.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44.svg"/><Relationship Id="rId5" Type="http://schemas.openxmlformats.org/officeDocument/2006/relationships/image" Target="../media/image8.svg"/><Relationship Id="rId10" Type="http://schemas.openxmlformats.org/officeDocument/2006/relationships/image" Target="../media/image43.png"/><Relationship Id="rId4" Type="http://schemas.openxmlformats.org/officeDocument/2006/relationships/image" Target="../media/image7.png"/><Relationship Id="rId9" Type="http://schemas.openxmlformats.org/officeDocument/2006/relationships/image" Target="../media/image42.svg"/></Relationships>
</file>

<file path=ppt/slides/_rels/slide1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8.svg"/><Relationship Id="rId7" Type="http://schemas.openxmlformats.org/officeDocument/2006/relationships/image" Target="../media/image48.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52.svg"/><Relationship Id="rId5" Type="http://schemas.openxmlformats.org/officeDocument/2006/relationships/image" Target="../media/image8.svg"/><Relationship Id="rId10" Type="http://schemas.openxmlformats.org/officeDocument/2006/relationships/image" Target="../media/image51.png"/><Relationship Id="rId4" Type="http://schemas.openxmlformats.org/officeDocument/2006/relationships/image" Target="../media/image7.png"/><Relationship Id="rId9" Type="http://schemas.openxmlformats.org/officeDocument/2006/relationships/image" Target="../media/image50.svg"/></Relationships>
</file>

<file path=ppt/slides/_rels/slide14.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svg"/><Relationship Id="rId3" Type="http://schemas.openxmlformats.org/officeDocument/2006/relationships/image" Target="../media/image18.svg"/><Relationship Id="rId7" Type="http://schemas.openxmlformats.org/officeDocument/2006/relationships/image" Target="../media/image54.svg"/><Relationship Id="rId12" Type="http://schemas.openxmlformats.org/officeDocument/2006/relationships/image" Target="../media/image59.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53.png"/><Relationship Id="rId11" Type="http://schemas.openxmlformats.org/officeDocument/2006/relationships/image" Target="../media/image58.svg"/><Relationship Id="rId5" Type="http://schemas.openxmlformats.org/officeDocument/2006/relationships/image" Target="../media/image8.svg"/><Relationship Id="rId10" Type="http://schemas.openxmlformats.org/officeDocument/2006/relationships/image" Target="../media/image57.png"/><Relationship Id="rId4" Type="http://schemas.openxmlformats.org/officeDocument/2006/relationships/image" Target="../media/image7.png"/><Relationship Id="rId9" Type="http://schemas.openxmlformats.org/officeDocument/2006/relationships/image" Target="../media/image56.svg"/></Relationships>
</file>

<file path=ppt/slides/_rels/slide15.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6.svg"/><Relationship Id="rId3" Type="http://schemas.openxmlformats.org/officeDocument/2006/relationships/image" Target="../media/image24.svg"/><Relationship Id="rId7" Type="http://schemas.openxmlformats.org/officeDocument/2006/relationships/image" Target="../media/image8.svg"/><Relationship Id="rId12" Type="http://schemas.openxmlformats.org/officeDocument/2006/relationships/image" Target="../media/image65.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4.svg"/><Relationship Id="rId5" Type="http://schemas.openxmlformats.org/officeDocument/2006/relationships/image" Target="../media/image18.svg"/><Relationship Id="rId10" Type="http://schemas.openxmlformats.org/officeDocument/2006/relationships/image" Target="../media/image63.png"/><Relationship Id="rId4" Type="http://schemas.openxmlformats.org/officeDocument/2006/relationships/image" Target="../media/image17.png"/><Relationship Id="rId9" Type="http://schemas.openxmlformats.org/officeDocument/2006/relationships/image" Target="../media/image62.svg"/></Relationships>
</file>

<file path=ppt/slides/_rels/slide16.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svg"/><Relationship Id="rId3" Type="http://schemas.openxmlformats.org/officeDocument/2006/relationships/image" Target="../media/image38.svg"/><Relationship Id="rId7" Type="http://schemas.openxmlformats.org/officeDocument/2006/relationships/image" Target="../media/image58.svg"/><Relationship Id="rId12" Type="http://schemas.openxmlformats.org/officeDocument/2006/relationships/image" Target="../media/image71.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57.png"/><Relationship Id="rId11" Type="http://schemas.openxmlformats.org/officeDocument/2006/relationships/image" Target="../media/image70.svg"/><Relationship Id="rId5" Type="http://schemas.openxmlformats.org/officeDocument/2006/relationships/image" Target="../media/image8.svg"/><Relationship Id="rId10" Type="http://schemas.openxmlformats.org/officeDocument/2006/relationships/image" Target="../media/image69.png"/><Relationship Id="rId4" Type="http://schemas.openxmlformats.org/officeDocument/2006/relationships/image" Target="../media/image7.png"/><Relationship Id="rId9" Type="http://schemas.openxmlformats.org/officeDocument/2006/relationships/image" Target="../media/image68.svg"/></Relationships>
</file>

<file path=ppt/slides/_rels/slide17.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80.svg"/><Relationship Id="rId3" Type="http://schemas.openxmlformats.org/officeDocument/2006/relationships/image" Target="../media/image4.svg"/><Relationship Id="rId7" Type="http://schemas.openxmlformats.org/officeDocument/2006/relationships/image" Target="../media/image74.svg"/><Relationship Id="rId12" Type="http://schemas.openxmlformats.org/officeDocument/2006/relationships/image" Target="../media/image79.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3.png"/><Relationship Id="rId11" Type="http://schemas.openxmlformats.org/officeDocument/2006/relationships/image" Target="../media/image78.svg"/><Relationship Id="rId5" Type="http://schemas.openxmlformats.org/officeDocument/2006/relationships/image" Target="../media/image14.svg"/><Relationship Id="rId10" Type="http://schemas.openxmlformats.org/officeDocument/2006/relationships/image" Target="../media/image77.png"/><Relationship Id="rId4" Type="http://schemas.openxmlformats.org/officeDocument/2006/relationships/image" Target="../media/image13.png"/><Relationship Id="rId9" Type="http://schemas.openxmlformats.org/officeDocument/2006/relationships/image" Target="../media/image76.svg"/></Relationships>
</file>

<file path=ppt/slides/_rels/slide18.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8.svg"/><Relationship Id="rId3" Type="http://schemas.openxmlformats.org/officeDocument/2006/relationships/image" Target="../media/image18.svg"/><Relationship Id="rId7" Type="http://schemas.openxmlformats.org/officeDocument/2006/relationships/image" Target="../media/image82.svg"/><Relationship Id="rId12" Type="http://schemas.openxmlformats.org/officeDocument/2006/relationships/image" Target="../media/image87.png"/><Relationship Id="rId17" Type="http://schemas.openxmlformats.org/officeDocument/2006/relationships/image" Target="../media/image92.svg"/><Relationship Id="rId2" Type="http://schemas.openxmlformats.org/officeDocument/2006/relationships/image" Target="../media/image17.png"/><Relationship Id="rId16"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81.png"/><Relationship Id="rId11" Type="http://schemas.openxmlformats.org/officeDocument/2006/relationships/image" Target="../media/image86.svg"/><Relationship Id="rId5" Type="http://schemas.openxmlformats.org/officeDocument/2006/relationships/image" Target="../media/image8.svg"/><Relationship Id="rId15" Type="http://schemas.openxmlformats.org/officeDocument/2006/relationships/image" Target="../media/image90.svg"/><Relationship Id="rId10" Type="http://schemas.openxmlformats.org/officeDocument/2006/relationships/image" Target="../media/image85.png"/><Relationship Id="rId4" Type="http://schemas.openxmlformats.org/officeDocument/2006/relationships/image" Target="../media/image7.png"/><Relationship Id="rId9" Type="http://schemas.openxmlformats.org/officeDocument/2006/relationships/image" Target="../media/image84.svg"/><Relationship Id="rId14" Type="http://schemas.openxmlformats.org/officeDocument/2006/relationships/image" Target="../media/image89.png"/></Relationships>
</file>

<file path=ppt/slides/_rels/slide19.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6.svg"/><Relationship Id="rId7" Type="http://schemas.openxmlformats.org/officeDocument/2006/relationships/image" Target="../media/image94.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3.png"/><Relationship Id="rId11" Type="http://schemas.openxmlformats.org/officeDocument/2006/relationships/image" Target="../media/image72.svg"/><Relationship Id="rId5" Type="http://schemas.openxmlformats.org/officeDocument/2006/relationships/image" Target="../media/image8.svg"/><Relationship Id="rId10" Type="http://schemas.openxmlformats.org/officeDocument/2006/relationships/image" Target="../media/image71.png"/><Relationship Id="rId4" Type="http://schemas.openxmlformats.org/officeDocument/2006/relationships/image" Target="../media/image7.png"/><Relationship Id="rId9" Type="http://schemas.openxmlformats.org/officeDocument/2006/relationships/image" Target="../media/image76.svg"/></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sv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14.svg"/><Relationship Id="rId7" Type="http://schemas.openxmlformats.org/officeDocument/2006/relationships/image" Target="../media/image58.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57.png"/><Relationship Id="rId11" Type="http://schemas.openxmlformats.org/officeDocument/2006/relationships/image" Target="../media/image62.svg"/><Relationship Id="rId5" Type="http://schemas.openxmlformats.org/officeDocument/2006/relationships/image" Target="../media/image8.svg"/><Relationship Id="rId10" Type="http://schemas.openxmlformats.org/officeDocument/2006/relationships/image" Target="../media/image61.png"/><Relationship Id="rId4" Type="http://schemas.openxmlformats.org/officeDocument/2006/relationships/image" Target="../media/image7.png"/><Relationship Id="rId9" Type="http://schemas.openxmlformats.org/officeDocument/2006/relationships/image" Target="../media/image96.svg"/></Relationships>
</file>

<file path=ppt/slides/_rels/slide21.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98.svg"/><Relationship Id="rId3" Type="http://schemas.openxmlformats.org/officeDocument/2006/relationships/image" Target="../media/image18.svg"/><Relationship Id="rId7" Type="http://schemas.openxmlformats.org/officeDocument/2006/relationships/image" Target="../media/image52.svg"/><Relationship Id="rId12" Type="http://schemas.openxmlformats.org/officeDocument/2006/relationships/image" Target="../media/image97.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51.png"/><Relationship Id="rId11" Type="http://schemas.openxmlformats.org/officeDocument/2006/relationships/image" Target="../media/image68.svg"/><Relationship Id="rId5" Type="http://schemas.openxmlformats.org/officeDocument/2006/relationships/image" Target="../media/image8.svg"/><Relationship Id="rId10" Type="http://schemas.openxmlformats.org/officeDocument/2006/relationships/image" Target="../media/image67.png"/><Relationship Id="rId4" Type="http://schemas.openxmlformats.org/officeDocument/2006/relationships/image" Target="../media/image7.png"/><Relationship Id="rId9" Type="http://schemas.openxmlformats.org/officeDocument/2006/relationships/image" Target="../media/image64.svg"/></Relationships>
</file>

<file path=ppt/slides/_rels/slide2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00.svg"/><Relationship Id="rId4" Type="http://schemas.openxmlformats.org/officeDocument/2006/relationships/image" Target="../media/image99.png"/></Relationships>
</file>

<file path=ppt/slides/_rels/slide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4.sv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2.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16.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0.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8.sv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8.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8.sv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8.sv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8.sv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16.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8.sv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8786121">
            <a:off x="-3910051" y="-638849"/>
            <a:ext cx="9753141" cy="5803119"/>
          </a:xfrm>
          <a:prstGeom prst="rect">
            <a:avLst/>
          </a:prstGeom>
        </p:spPr>
      </p:pic>
      <p:sp>
        <p:nvSpPr>
          <p:cNvPr id="3" name="TextBox 3"/>
          <p:cNvSpPr txBox="1"/>
          <p:nvPr/>
        </p:nvSpPr>
        <p:spPr>
          <a:xfrm>
            <a:off x="425541" y="9233535"/>
            <a:ext cx="12056362" cy="619125"/>
          </a:xfrm>
          <a:prstGeom prst="rect">
            <a:avLst/>
          </a:prstGeom>
        </p:spPr>
        <p:txBody>
          <a:bodyPr lIns="0" tIns="0" rIns="0" bIns="0" rtlCol="0" anchor="t">
            <a:spAutoFit/>
          </a:bodyPr>
          <a:lstStyle/>
          <a:p>
            <a:pPr>
              <a:lnSpc>
                <a:spcPts val="2400"/>
              </a:lnSpc>
            </a:pPr>
            <a:r>
              <a:rPr lang="en-US" sz="1999" spc="199">
                <a:solidFill>
                  <a:srgbClr val="222222"/>
                </a:solidFill>
                <a:latin typeface="HK Grotesk Light"/>
              </a:rPr>
              <a:t>CHRISTCHURCH FOOD FESTIVAL EDUCATION TRUST: CHARITY NUMBER 1127292</a:t>
            </a:r>
          </a:p>
          <a:p>
            <a:pPr>
              <a:lnSpc>
                <a:spcPts val="2399"/>
              </a:lnSpc>
            </a:pPr>
            <a:r>
              <a:rPr lang="en-US" sz="1999" spc="199">
                <a:solidFill>
                  <a:srgbClr val="222222"/>
                </a:solidFill>
                <a:latin typeface="HK Grotesk Light"/>
              </a:rPr>
              <a:t>BOURNEMOUTH UNIVERSITY: MSC NUTRITION AND BEHAVIOUR STUDENT: CHRISTINA</a:t>
            </a:r>
          </a:p>
        </p:txBody>
      </p:sp>
      <p:sp>
        <p:nvSpPr>
          <p:cNvPr id="4" name="TextBox 4"/>
          <p:cNvSpPr txBox="1"/>
          <p:nvPr/>
        </p:nvSpPr>
        <p:spPr>
          <a:xfrm>
            <a:off x="1646102" y="2817766"/>
            <a:ext cx="10975494" cy="4451328"/>
          </a:xfrm>
          <a:prstGeom prst="rect">
            <a:avLst/>
          </a:prstGeom>
        </p:spPr>
        <p:txBody>
          <a:bodyPr lIns="0" tIns="0" rIns="0" bIns="0" rtlCol="0" anchor="t">
            <a:spAutoFit/>
          </a:bodyPr>
          <a:lstStyle/>
          <a:p>
            <a:pPr>
              <a:lnSpc>
                <a:spcPts val="11468"/>
              </a:lnSpc>
            </a:pPr>
            <a:r>
              <a:rPr lang="en-US" sz="11468" spc="286">
                <a:solidFill>
                  <a:srgbClr val="FF5757"/>
                </a:solidFill>
                <a:latin typeface="Glacial Indifference Bold"/>
              </a:rPr>
              <a:t>NUTRITION AND THE IMMUNE SYSTEM</a:t>
            </a:r>
          </a:p>
        </p:txBody>
      </p:sp>
      <p:sp>
        <p:nvSpPr>
          <p:cNvPr id="5" name="TextBox 5"/>
          <p:cNvSpPr txBox="1"/>
          <p:nvPr/>
        </p:nvSpPr>
        <p:spPr>
          <a:xfrm>
            <a:off x="1790700" y="8434070"/>
            <a:ext cx="9474259" cy="443230"/>
          </a:xfrm>
          <a:prstGeom prst="rect">
            <a:avLst/>
          </a:prstGeom>
        </p:spPr>
        <p:txBody>
          <a:bodyPr lIns="0" tIns="0" rIns="0" bIns="0" rtlCol="0" anchor="t">
            <a:spAutoFit/>
          </a:bodyPr>
          <a:lstStyle/>
          <a:p>
            <a:pPr>
              <a:lnSpc>
                <a:spcPts val="3500"/>
              </a:lnSpc>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327098">
            <a:off x="11422749" y="5143500"/>
            <a:ext cx="10828421" cy="82296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017238" y="-1977893"/>
            <a:ext cx="8484124" cy="822960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745510">
            <a:off x="-4478595" y="7185395"/>
            <a:ext cx="9797143" cy="8229600"/>
          </a:xfrm>
          <a:prstGeom prst="rect">
            <a:avLst/>
          </a:prstGeom>
        </p:spPr>
      </p:pic>
      <p:sp>
        <p:nvSpPr>
          <p:cNvPr id="4" name="TextBox 4"/>
          <p:cNvSpPr txBox="1"/>
          <p:nvPr/>
        </p:nvSpPr>
        <p:spPr>
          <a:xfrm>
            <a:off x="1790700" y="1476375"/>
            <a:ext cx="15110434" cy="2084705"/>
          </a:xfrm>
          <a:prstGeom prst="rect">
            <a:avLst/>
          </a:prstGeom>
        </p:spPr>
        <p:txBody>
          <a:bodyPr lIns="0" tIns="0" rIns="0" bIns="0" rtlCol="0" anchor="t">
            <a:spAutoFit/>
          </a:bodyPr>
          <a:lstStyle/>
          <a:p>
            <a:pPr>
              <a:lnSpc>
                <a:spcPts val="8140"/>
              </a:lnSpc>
            </a:pPr>
            <a:r>
              <a:rPr lang="en-US" sz="7400" spc="185">
                <a:solidFill>
                  <a:srgbClr val="FF5757"/>
                </a:solidFill>
                <a:latin typeface="Glacial Indifference Bold"/>
              </a:rPr>
              <a:t>HOW DO WE KNOW IF OUR IMMUNE SYSTEM IS WORKING? </a:t>
            </a:r>
          </a:p>
        </p:txBody>
      </p:sp>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9144000" y="4338068"/>
            <a:ext cx="1700071" cy="1700071"/>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2068057" y="4338068"/>
            <a:ext cx="1700071" cy="1700071"/>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068057" y="6674496"/>
            <a:ext cx="1658425" cy="1695416"/>
          </a:xfrm>
          <a:prstGeom prst="rect">
            <a:avLst/>
          </a:prstGeom>
        </p:spPr>
      </p:pic>
      <p:pic>
        <p:nvPicPr>
          <p:cNvPr id="8" name="Picture 8"/>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9144000" y="6674496"/>
            <a:ext cx="1669473" cy="1654865"/>
          </a:xfrm>
          <a:prstGeom prst="rect">
            <a:avLst/>
          </a:prstGeom>
        </p:spPr>
      </p:pic>
      <p:sp>
        <p:nvSpPr>
          <p:cNvPr id="9" name="TextBox 9"/>
          <p:cNvSpPr txBox="1"/>
          <p:nvPr/>
        </p:nvSpPr>
        <p:spPr>
          <a:xfrm>
            <a:off x="4149128" y="4319018"/>
            <a:ext cx="4422395" cy="1227017"/>
          </a:xfrm>
          <a:prstGeom prst="rect">
            <a:avLst/>
          </a:prstGeom>
        </p:spPr>
        <p:txBody>
          <a:bodyPr lIns="0" tIns="0" rIns="0" bIns="0" rtlCol="0" anchor="t">
            <a:spAutoFit/>
          </a:bodyPr>
          <a:lstStyle/>
          <a:p>
            <a:pPr>
              <a:lnSpc>
                <a:spcPts val="4800"/>
              </a:lnSpc>
            </a:pPr>
            <a:r>
              <a:rPr lang="en-US" sz="4000" spc="66" dirty="0">
                <a:solidFill>
                  <a:srgbClr val="222222"/>
                </a:solidFill>
                <a:latin typeface="Glacial Indifference Bold" panose="020B0604020202020204" charset="0"/>
              </a:rPr>
              <a:t>You get bet</a:t>
            </a:r>
            <a:r>
              <a:rPr lang="en-US" sz="4000" spc="200" dirty="0">
                <a:solidFill>
                  <a:srgbClr val="222222"/>
                </a:solidFill>
                <a:latin typeface="Glacial Indifference Bold" panose="020B0604020202020204" charset="0"/>
              </a:rPr>
              <a:t>ter </a:t>
            </a:r>
            <a:r>
              <a:rPr lang="en-US" sz="4000" spc="200" dirty="0">
                <a:solidFill>
                  <a:srgbClr val="222222"/>
                </a:solidFill>
                <a:latin typeface="Glacial Indifference Bold"/>
              </a:rPr>
              <a:t>after being sick</a:t>
            </a:r>
          </a:p>
        </p:txBody>
      </p:sp>
      <p:sp>
        <p:nvSpPr>
          <p:cNvPr id="10" name="TextBox 10"/>
          <p:cNvSpPr txBox="1"/>
          <p:nvPr/>
        </p:nvSpPr>
        <p:spPr>
          <a:xfrm>
            <a:off x="4149128" y="6655446"/>
            <a:ext cx="4422395" cy="2434983"/>
          </a:xfrm>
          <a:prstGeom prst="rect">
            <a:avLst/>
          </a:prstGeom>
        </p:spPr>
        <p:txBody>
          <a:bodyPr lIns="0" tIns="0" rIns="0" bIns="0" rtlCol="0" anchor="t">
            <a:spAutoFit/>
          </a:bodyPr>
          <a:lstStyle/>
          <a:p>
            <a:pPr>
              <a:lnSpc>
                <a:spcPts val="4800"/>
              </a:lnSpc>
            </a:pPr>
            <a:r>
              <a:rPr lang="en-US" sz="4000" spc="200">
                <a:solidFill>
                  <a:srgbClr val="222222"/>
                </a:solidFill>
                <a:latin typeface="Glacial Indifference Bold"/>
              </a:rPr>
              <a:t>You don't catch the same diseases over and over again</a:t>
            </a:r>
          </a:p>
        </p:txBody>
      </p:sp>
      <p:sp>
        <p:nvSpPr>
          <p:cNvPr id="11" name="TextBox 11"/>
          <p:cNvSpPr txBox="1"/>
          <p:nvPr/>
        </p:nvSpPr>
        <p:spPr>
          <a:xfrm>
            <a:off x="11194387" y="4207139"/>
            <a:ext cx="5341013" cy="1231106"/>
          </a:xfrm>
          <a:prstGeom prst="rect">
            <a:avLst/>
          </a:prstGeom>
        </p:spPr>
        <p:txBody>
          <a:bodyPr wrap="square" lIns="0" tIns="0" rIns="0" bIns="0" rtlCol="0" anchor="t">
            <a:spAutoFit/>
          </a:bodyPr>
          <a:lstStyle/>
          <a:p>
            <a:pPr>
              <a:lnSpc>
                <a:spcPts val="4800"/>
              </a:lnSpc>
            </a:pPr>
            <a:r>
              <a:rPr lang="en-US" sz="4000" spc="66" dirty="0">
                <a:solidFill>
                  <a:srgbClr val="222222"/>
                </a:solidFill>
                <a:latin typeface="Glacial Indifference Bold" panose="020B0604020202020204" charset="0"/>
              </a:rPr>
              <a:t>Cuts heal with</a:t>
            </a:r>
            <a:r>
              <a:rPr lang="en-US" sz="4000" spc="200" dirty="0">
                <a:solidFill>
                  <a:srgbClr val="222222"/>
                </a:solidFill>
                <a:latin typeface="Glacial Indifference Bold" panose="020B0604020202020204" charset="0"/>
              </a:rPr>
              <a:t>out </a:t>
            </a:r>
            <a:r>
              <a:rPr lang="en-US" sz="4000" spc="200" dirty="0">
                <a:solidFill>
                  <a:srgbClr val="222222"/>
                </a:solidFill>
                <a:latin typeface="Glacial Indifference Bold"/>
              </a:rPr>
              <a:t>getting infected</a:t>
            </a:r>
          </a:p>
        </p:txBody>
      </p:sp>
      <p:sp>
        <p:nvSpPr>
          <p:cNvPr id="12" name="TextBox 12"/>
          <p:cNvSpPr txBox="1"/>
          <p:nvPr/>
        </p:nvSpPr>
        <p:spPr>
          <a:xfrm>
            <a:off x="11194387" y="6655446"/>
            <a:ext cx="4422395" cy="1831000"/>
          </a:xfrm>
          <a:prstGeom prst="rect">
            <a:avLst/>
          </a:prstGeom>
        </p:spPr>
        <p:txBody>
          <a:bodyPr lIns="0" tIns="0" rIns="0" bIns="0" rtlCol="0" anchor="t">
            <a:spAutoFit/>
          </a:bodyPr>
          <a:lstStyle/>
          <a:p>
            <a:pPr>
              <a:lnSpc>
                <a:spcPts val="4800"/>
              </a:lnSpc>
            </a:pPr>
            <a:r>
              <a:rPr lang="en-US" sz="4000" spc="200">
                <a:solidFill>
                  <a:srgbClr val="222222"/>
                </a:solidFill>
                <a:latin typeface="Glacial Indifference Bold"/>
              </a:rPr>
              <a:t>You get swelling and soreness around a cut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90700" y="1628393"/>
            <a:ext cx="11413297" cy="2265768"/>
          </a:xfrm>
          <a:prstGeom prst="rect">
            <a:avLst/>
          </a:prstGeom>
        </p:spPr>
        <p:txBody>
          <a:bodyPr lIns="0" tIns="0" rIns="0" bIns="0" rtlCol="0" anchor="t">
            <a:spAutoFit/>
          </a:bodyPr>
          <a:lstStyle/>
          <a:p>
            <a:pPr>
              <a:lnSpc>
                <a:spcPts val="8800"/>
              </a:lnSpc>
            </a:pPr>
            <a:r>
              <a:rPr lang="en-US" sz="8000" spc="200">
                <a:solidFill>
                  <a:srgbClr val="F46A61"/>
                </a:solidFill>
                <a:latin typeface="Glacial Indifference Bold"/>
              </a:rPr>
              <a:t>NUTRIENTS FOR THE IMMUNE SYSTEM</a:t>
            </a:r>
          </a:p>
        </p:txBody>
      </p:sp>
      <p:sp>
        <p:nvSpPr>
          <p:cNvPr id="3" name="TextBox 3"/>
          <p:cNvSpPr txBox="1"/>
          <p:nvPr/>
        </p:nvSpPr>
        <p:spPr>
          <a:xfrm>
            <a:off x="1746719" y="4689754"/>
            <a:ext cx="13405313" cy="1836492"/>
          </a:xfrm>
          <a:prstGeom prst="rect">
            <a:avLst/>
          </a:prstGeom>
        </p:spPr>
        <p:txBody>
          <a:bodyPr lIns="0" tIns="0" rIns="0" bIns="0" rtlCol="0" anchor="t">
            <a:spAutoFit/>
          </a:bodyPr>
          <a:lstStyle/>
          <a:p>
            <a:pPr>
              <a:lnSpc>
                <a:spcPts val="4800"/>
              </a:lnSpc>
            </a:pPr>
            <a:r>
              <a:rPr lang="en-US" sz="4000" spc="200" dirty="0">
                <a:solidFill>
                  <a:srgbClr val="222222"/>
                </a:solidFill>
                <a:latin typeface="Glacial Indifference Bold" panose="020B0604020202020204" charset="0"/>
              </a:rPr>
              <a:t>Nutrition </a:t>
            </a:r>
            <a:r>
              <a:rPr lang="en-US" sz="4000" spc="66" dirty="0">
                <a:solidFill>
                  <a:srgbClr val="222222"/>
                </a:solidFill>
                <a:latin typeface="Glacial Indifference Bold" panose="020B0604020202020204" charset="0"/>
              </a:rPr>
              <a:t>is an important factor t</a:t>
            </a:r>
            <a:r>
              <a:rPr lang="en-US" sz="4000" spc="200" dirty="0">
                <a:solidFill>
                  <a:srgbClr val="222222"/>
                </a:solidFill>
                <a:latin typeface="Glacial Indifference Bold" panose="020B0604020202020204" charset="0"/>
              </a:rPr>
              <a:t>hat </a:t>
            </a:r>
            <a:r>
              <a:rPr lang="en-US" sz="4000" spc="200" dirty="0">
                <a:solidFill>
                  <a:srgbClr val="222222"/>
                </a:solidFill>
                <a:latin typeface="Glacial Indifference Bold"/>
              </a:rPr>
              <a:t>influences the immune system and has key roles at every stage of the immune response.</a:t>
            </a:r>
          </a:p>
        </p:txBody>
      </p:sp>
      <p:sp>
        <p:nvSpPr>
          <p:cNvPr id="4" name="AutoShape 4"/>
          <p:cNvSpPr/>
          <p:nvPr/>
        </p:nvSpPr>
        <p:spPr>
          <a:xfrm>
            <a:off x="1790700" y="4271543"/>
            <a:ext cx="7199005" cy="87845"/>
          </a:xfrm>
          <a:prstGeom prst="rect">
            <a:avLst/>
          </a:prstGeom>
          <a:solidFill>
            <a:srgbClr val="FFE148"/>
          </a:solidFill>
        </p:spPr>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956978">
            <a:off x="11162630" y="-2211510"/>
            <a:ext cx="8474004" cy="6228393"/>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205461">
            <a:off x="9350025" y="8082237"/>
            <a:ext cx="11604014" cy="4409525"/>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9476854">
            <a:off x="16699933" y="6707920"/>
            <a:ext cx="596103" cy="596103"/>
          </a:xfrm>
          <a:prstGeom prst="rect">
            <a:avLst/>
          </a:prstGeom>
        </p:spPr>
      </p:pic>
      <p:sp>
        <p:nvSpPr>
          <p:cNvPr id="8" name="TextBox 8"/>
          <p:cNvSpPr txBox="1"/>
          <p:nvPr/>
        </p:nvSpPr>
        <p:spPr>
          <a:xfrm>
            <a:off x="1746719" y="6677152"/>
            <a:ext cx="13405313" cy="2250552"/>
          </a:xfrm>
          <a:prstGeom prst="rect">
            <a:avLst/>
          </a:prstGeom>
        </p:spPr>
        <p:txBody>
          <a:bodyPr lIns="0" tIns="0" rIns="0" bIns="0" rtlCol="0" anchor="t">
            <a:spAutoFit/>
          </a:bodyPr>
          <a:lstStyle/>
          <a:p>
            <a:pPr>
              <a:lnSpc>
                <a:spcPts val="5950"/>
              </a:lnSpc>
            </a:pPr>
            <a:r>
              <a:rPr lang="en-US" sz="3500" spc="175" dirty="0">
                <a:solidFill>
                  <a:srgbClr val="222222"/>
                </a:solidFill>
                <a:latin typeface="HK Grotesk Light"/>
              </a:rPr>
              <a:t>Therefore, it is important to eat a balanced diet especially rich in immune boosting components such as protein, vitamins, and minerals to en</a:t>
            </a:r>
            <a:r>
              <a:rPr lang="en-US" sz="3500" u="none" spc="175" dirty="0">
                <a:solidFill>
                  <a:srgbClr val="222222"/>
                </a:solidFill>
                <a:latin typeface="HK Grotesk Light"/>
              </a:rPr>
              <a:t>ha</a:t>
            </a:r>
            <a:r>
              <a:rPr lang="en-US" sz="3500" spc="175" dirty="0">
                <a:solidFill>
                  <a:srgbClr val="222222"/>
                </a:solidFill>
                <a:latin typeface="HK Grotesk Light"/>
              </a:rPr>
              <a:t>n</a:t>
            </a:r>
            <a:r>
              <a:rPr lang="en-US" sz="3500" u="none" spc="175" dirty="0">
                <a:solidFill>
                  <a:srgbClr val="222222"/>
                </a:solidFill>
                <a:latin typeface="HK Grotesk Light"/>
              </a:rPr>
              <a:t>c</a:t>
            </a:r>
            <a:r>
              <a:rPr lang="en-US" sz="3500" spc="175" dirty="0">
                <a:solidFill>
                  <a:srgbClr val="222222"/>
                </a:solidFill>
                <a:latin typeface="HK Grotesk Light"/>
              </a:rPr>
              <a:t>e </a:t>
            </a:r>
            <a:r>
              <a:rPr lang="en-US" sz="3500" u="none" spc="175" dirty="0">
                <a:solidFill>
                  <a:srgbClr val="222222"/>
                </a:solidFill>
                <a:latin typeface="HK Grotesk Light"/>
              </a:rPr>
              <a:t>t</a:t>
            </a:r>
            <a:r>
              <a:rPr lang="en-US" sz="3500" spc="175" dirty="0">
                <a:solidFill>
                  <a:srgbClr val="222222"/>
                </a:solidFill>
                <a:latin typeface="HK Grotesk Light"/>
              </a:rPr>
              <a:t>he r</a:t>
            </a:r>
            <a:r>
              <a:rPr lang="en-US" sz="3500" u="none" spc="175" dirty="0">
                <a:solidFill>
                  <a:srgbClr val="222222"/>
                </a:solidFill>
                <a:latin typeface="HK Grotesk Light"/>
              </a:rPr>
              <a:t>es</a:t>
            </a:r>
            <a:r>
              <a:rPr lang="en-US" sz="3500" spc="175" dirty="0">
                <a:solidFill>
                  <a:srgbClr val="222222"/>
                </a:solidFill>
                <a:latin typeface="HK Grotesk Light"/>
              </a:rPr>
              <a:t>istance against infe</a:t>
            </a:r>
            <a:r>
              <a:rPr lang="en-US" sz="3500" u="none" spc="175" dirty="0">
                <a:solidFill>
                  <a:srgbClr val="222222"/>
                </a:solidFill>
                <a:latin typeface="HK Grotesk Light"/>
              </a:rPr>
              <a:t>ct</a:t>
            </a:r>
            <a:r>
              <a:rPr lang="en-US" sz="3500" spc="175" dirty="0">
                <a:solidFill>
                  <a:srgbClr val="222222"/>
                </a:solidFill>
                <a:latin typeface="HK Grotesk Light"/>
              </a:rPr>
              <a:t>ion</a:t>
            </a:r>
            <a:r>
              <a:rPr lang="en-US" sz="3500" u="none" spc="175" dirty="0">
                <a:solidFill>
                  <a:srgbClr val="222222"/>
                </a:solidFill>
                <a:latin typeface="HK Grotesk Light"/>
              </a:rPr>
              <a: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656133">
            <a:off x="-4819386" y="-979135"/>
            <a:ext cx="8765505" cy="6793266"/>
          </a:xfrm>
          <a:prstGeom prst="rect">
            <a:avLst/>
          </a:prstGeom>
        </p:spPr>
      </p:pic>
      <p:grpSp>
        <p:nvGrpSpPr>
          <p:cNvPr id="3" name="Group 3"/>
          <p:cNvGrpSpPr/>
          <p:nvPr/>
        </p:nvGrpSpPr>
        <p:grpSpPr>
          <a:xfrm>
            <a:off x="3878621" y="1430338"/>
            <a:ext cx="6585655" cy="8051165"/>
            <a:chOff x="0" y="0"/>
            <a:chExt cx="8780873" cy="10734887"/>
          </a:xfrm>
        </p:grpSpPr>
        <p:sp>
          <p:nvSpPr>
            <p:cNvPr id="4" name="TextBox 4"/>
            <p:cNvSpPr txBox="1"/>
            <p:nvPr/>
          </p:nvSpPr>
          <p:spPr>
            <a:xfrm>
              <a:off x="0" y="57150"/>
              <a:ext cx="8780873" cy="3045037"/>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DIETARY PROTEIN</a:t>
              </a:r>
            </a:p>
          </p:txBody>
        </p:sp>
        <p:sp>
          <p:nvSpPr>
            <p:cNvPr id="5" name="TextBox 5"/>
            <p:cNvSpPr txBox="1"/>
            <p:nvPr/>
          </p:nvSpPr>
          <p:spPr>
            <a:xfrm>
              <a:off x="0" y="4085378"/>
              <a:ext cx="8780873" cy="6649508"/>
            </a:xfrm>
            <a:prstGeom prst="rect">
              <a:avLst/>
            </a:prstGeom>
          </p:spPr>
          <p:txBody>
            <a:bodyPr lIns="0" tIns="0" rIns="0" bIns="0" rtlCol="0" anchor="t">
              <a:spAutoFit/>
            </a:bodyPr>
            <a:lstStyle/>
            <a:p>
              <a:pPr>
                <a:lnSpc>
                  <a:spcPts val="4930"/>
                </a:lnSpc>
              </a:pPr>
              <a:r>
                <a:rPr lang="en-US" sz="2900" spc="145">
                  <a:solidFill>
                    <a:srgbClr val="222222"/>
                  </a:solidFill>
                  <a:latin typeface="HK Grotesk Light"/>
                </a:rPr>
                <a:t>Protein plays an important role in the formation of antibodies. Particularly in the production and activation of B and T cells. </a:t>
              </a:r>
            </a:p>
            <a:p>
              <a:pPr>
                <a:lnSpc>
                  <a:spcPts val="4930"/>
                </a:lnSpc>
              </a:pPr>
              <a:endParaRPr lang="en-US" sz="2900" spc="145">
                <a:solidFill>
                  <a:srgbClr val="222222"/>
                </a:solidFill>
                <a:latin typeface="HK Grotesk Light"/>
              </a:endParaRPr>
            </a:p>
            <a:p>
              <a:pPr>
                <a:lnSpc>
                  <a:spcPts val="5100"/>
                </a:lnSpc>
              </a:pPr>
              <a:r>
                <a:rPr lang="en-US" sz="3000" spc="150">
                  <a:solidFill>
                    <a:srgbClr val="222222"/>
                  </a:solidFill>
                  <a:latin typeface="HK Grotesk Light Bold"/>
                </a:rPr>
                <a:t>Healthy sources;</a:t>
              </a:r>
            </a:p>
            <a:p>
              <a:pPr>
                <a:lnSpc>
                  <a:spcPts val="5100"/>
                </a:lnSpc>
              </a:pPr>
              <a:r>
                <a:rPr lang="en-US" sz="3000" spc="150">
                  <a:solidFill>
                    <a:srgbClr val="222222"/>
                  </a:solidFill>
                  <a:latin typeface="HK Grotesk Light Bold"/>
                </a:rPr>
                <a:t>lean meats, fish, cheese, yogurt, legumes, lentils, seeds and eggs.</a:t>
              </a:r>
            </a:p>
          </p:txBody>
        </p:sp>
        <p:sp>
          <p:nvSpPr>
            <p:cNvPr id="6" name="AutoShape 6"/>
            <p:cNvSpPr/>
            <p:nvPr/>
          </p:nvSpPr>
          <p:spPr>
            <a:xfrm>
              <a:off x="0" y="3610187"/>
              <a:ext cx="8780873" cy="110067"/>
            </a:xfrm>
            <a:prstGeom prst="rect">
              <a:avLst/>
            </a:prstGeom>
            <a:solidFill>
              <a:srgbClr val="FFE148"/>
            </a:solidFill>
          </p:spPr>
        </p:sp>
      </p:grpSp>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400000">
            <a:off x="1028700" y="6181410"/>
            <a:ext cx="596103" cy="596103"/>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1426343" y="3463685"/>
            <a:ext cx="2497327" cy="1489315"/>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304670" y="3179641"/>
            <a:ext cx="1886552" cy="1773359"/>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5400000">
            <a:off x="11871711" y="5406249"/>
            <a:ext cx="2051960" cy="2051960"/>
          </a:xfrm>
          <a:prstGeom prst="rect">
            <a:avLst/>
          </a:prstGeom>
        </p:spPr>
      </p:pic>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4304670" y="5406249"/>
            <a:ext cx="1886552" cy="161994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835334">
            <a:off x="9647322" y="7667996"/>
            <a:ext cx="11604014" cy="4409525"/>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6663197" y="5990910"/>
            <a:ext cx="596103" cy="596103"/>
          </a:xfrm>
          <a:prstGeom prst="rect">
            <a:avLst/>
          </a:prstGeom>
        </p:spPr>
      </p:pic>
      <p:sp>
        <p:nvSpPr>
          <p:cNvPr id="4" name="TextBox 4"/>
          <p:cNvSpPr txBox="1"/>
          <p:nvPr/>
        </p:nvSpPr>
        <p:spPr>
          <a:xfrm>
            <a:off x="4279682" y="2189941"/>
            <a:ext cx="7686930" cy="1162050"/>
          </a:xfrm>
          <a:prstGeom prst="rect">
            <a:avLst/>
          </a:prstGeom>
        </p:spPr>
        <p:txBody>
          <a:bodyPr lIns="0" tIns="0" rIns="0" bIns="0" rtlCol="0" anchor="t">
            <a:spAutoFit/>
          </a:bodyPr>
          <a:lstStyle/>
          <a:p>
            <a:pPr>
              <a:lnSpc>
                <a:spcPts val="8800"/>
              </a:lnSpc>
            </a:pPr>
            <a:r>
              <a:rPr lang="en-US" sz="8000" spc="200">
                <a:solidFill>
                  <a:srgbClr val="F46A61"/>
                </a:solidFill>
                <a:latin typeface="Glacial Indifference Bold"/>
              </a:rPr>
              <a:t>OMEGA-3 FATS</a:t>
            </a:r>
          </a:p>
        </p:txBody>
      </p:sp>
      <p:sp>
        <p:nvSpPr>
          <p:cNvPr id="5" name="TextBox 5"/>
          <p:cNvSpPr txBox="1"/>
          <p:nvPr/>
        </p:nvSpPr>
        <p:spPr>
          <a:xfrm>
            <a:off x="4279682" y="4023936"/>
            <a:ext cx="10697139" cy="4937125"/>
          </a:xfrm>
          <a:prstGeom prst="rect">
            <a:avLst/>
          </a:prstGeom>
        </p:spPr>
        <p:txBody>
          <a:bodyPr lIns="0" tIns="0" rIns="0" bIns="0" rtlCol="0" anchor="t">
            <a:spAutoFit/>
          </a:bodyPr>
          <a:lstStyle/>
          <a:p>
            <a:pPr>
              <a:lnSpc>
                <a:spcPts val="4930"/>
              </a:lnSpc>
            </a:pPr>
            <a:r>
              <a:rPr lang="en-US" sz="2900" spc="145" dirty="0">
                <a:solidFill>
                  <a:srgbClr val="222222"/>
                </a:solidFill>
                <a:latin typeface="HK Grotesk Light" panose="020B0604020202020204" charset="0"/>
              </a:rPr>
              <a:t>Omega-3 </a:t>
            </a:r>
            <a:r>
              <a:rPr lang="en-US" sz="2900" spc="60" dirty="0">
                <a:solidFill>
                  <a:srgbClr val="222222"/>
                </a:solidFill>
                <a:latin typeface="HK Grotesk Light" panose="020B0604020202020204" charset="0"/>
              </a:rPr>
              <a:t>fats a</a:t>
            </a:r>
            <a:r>
              <a:rPr lang="en-US" sz="2900" spc="145" dirty="0">
                <a:solidFill>
                  <a:srgbClr val="222222"/>
                </a:solidFill>
                <a:latin typeface="HK Grotesk Light" panose="020B0604020202020204" charset="0"/>
              </a:rPr>
              <a:t>re </a:t>
            </a:r>
            <a:r>
              <a:rPr lang="en-US" sz="2900" spc="145" dirty="0">
                <a:solidFill>
                  <a:srgbClr val="222222"/>
                </a:solidFill>
                <a:latin typeface="HK Grotesk Light"/>
              </a:rPr>
              <a:t>involved in the activation of immune cells and the regulation of the cell membrane (the outer layers) structure and function. They also boost the immune system by enhancing B cells ability to eat pathogens. </a:t>
            </a:r>
          </a:p>
          <a:p>
            <a:pPr>
              <a:lnSpc>
                <a:spcPts val="4930"/>
              </a:lnSpc>
            </a:pPr>
            <a:endParaRPr lang="en-US" sz="2900" spc="145" dirty="0">
              <a:solidFill>
                <a:srgbClr val="222222"/>
              </a:solidFill>
              <a:latin typeface="HK Grotesk Light"/>
            </a:endParaRPr>
          </a:p>
          <a:p>
            <a:pPr>
              <a:lnSpc>
                <a:spcPts val="4930"/>
              </a:lnSpc>
            </a:pPr>
            <a:r>
              <a:rPr lang="en-US" sz="2900" spc="145" dirty="0">
                <a:solidFill>
                  <a:srgbClr val="222222"/>
                </a:solidFill>
                <a:latin typeface="HK Grotesk Light Bold"/>
              </a:rPr>
              <a:t>Healthy sources; Fish and other seafood, especially fatty fish such as salmon, mackerel, tuna, herring and sardines. Also, found in nuts and seeds.</a:t>
            </a:r>
          </a:p>
        </p:txBody>
      </p:sp>
      <p:sp>
        <p:nvSpPr>
          <p:cNvPr id="6" name="AutoShape 6"/>
          <p:cNvSpPr/>
          <p:nvPr/>
        </p:nvSpPr>
        <p:spPr>
          <a:xfrm>
            <a:off x="4325513" y="3633700"/>
            <a:ext cx="5880805" cy="82550"/>
          </a:xfrm>
          <a:prstGeom prst="rect">
            <a:avLst/>
          </a:prstGeom>
          <a:solidFill>
            <a:srgbClr val="FFE148"/>
          </a:solidFill>
        </p:spPr>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9155200">
            <a:off x="-2849373" y="-976292"/>
            <a:ext cx="8594829" cy="3266035"/>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209349" y="7544304"/>
            <a:ext cx="1597930" cy="1935819"/>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62079" y="5022315"/>
            <a:ext cx="2092471" cy="1864202"/>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04538" y="2742391"/>
            <a:ext cx="2607554" cy="178261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90700" y="3411000"/>
            <a:ext cx="12378661" cy="2853690"/>
          </a:xfrm>
          <a:prstGeom prst="rect">
            <a:avLst/>
          </a:prstGeom>
        </p:spPr>
        <p:txBody>
          <a:bodyPr lIns="0" tIns="0" rIns="0" bIns="0" rtlCol="0" anchor="t">
            <a:spAutoFit/>
          </a:bodyPr>
          <a:lstStyle/>
          <a:p>
            <a:pPr>
              <a:lnSpc>
                <a:spcPts val="4499"/>
              </a:lnSpc>
            </a:pPr>
            <a:r>
              <a:rPr lang="en-US" sz="3600" spc="180" dirty="0">
                <a:solidFill>
                  <a:srgbClr val="222222"/>
                </a:solidFill>
                <a:latin typeface="HK Grotesk Light"/>
              </a:rPr>
              <a:t>Acts as an </a:t>
            </a:r>
            <a:r>
              <a:rPr lang="en-US" sz="3600" spc="75" dirty="0">
                <a:solidFill>
                  <a:srgbClr val="222222"/>
                </a:solidFill>
                <a:latin typeface="HK Grotesk Light" panose="020B0604020202020204" charset="0"/>
              </a:rPr>
              <a:t>anti-inflammator</a:t>
            </a:r>
            <a:r>
              <a:rPr lang="en-US" sz="3600" spc="180" dirty="0">
                <a:solidFill>
                  <a:srgbClr val="222222"/>
                </a:solidFill>
                <a:latin typeface="HK Grotesk Light"/>
              </a:rPr>
              <a:t>y factor in improving immune system function, involved in</a:t>
            </a:r>
          </a:p>
          <a:p>
            <a:pPr>
              <a:lnSpc>
                <a:spcPts val="4500"/>
              </a:lnSpc>
            </a:pPr>
            <a:r>
              <a:rPr lang="en-US" sz="3600" spc="180" dirty="0">
                <a:solidFill>
                  <a:srgbClr val="222222"/>
                </a:solidFill>
                <a:latin typeface="HK Grotesk Light"/>
              </a:rPr>
              <a:t>development of T cells and their different roles.</a:t>
            </a:r>
          </a:p>
          <a:p>
            <a:pPr>
              <a:lnSpc>
                <a:spcPts val="4499"/>
              </a:lnSpc>
            </a:pPr>
            <a:endParaRPr lang="en-US" sz="3600" spc="180" dirty="0">
              <a:solidFill>
                <a:srgbClr val="222222"/>
              </a:solidFill>
              <a:latin typeface="HK Grotesk Light"/>
            </a:endParaRPr>
          </a:p>
          <a:p>
            <a:pPr>
              <a:lnSpc>
                <a:spcPts val="4500"/>
              </a:lnSpc>
            </a:pPr>
            <a:r>
              <a:rPr lang="en-US" sz="3600" spc="180" dirty="0">
                <a:solidFill>
                  <a:srgbClr val="222222"/>
                </a:solidFill>
                <a:latin typeface="HK Grotesk Light Bold"/>
              </a:rPr>
              <a:t>Healthy sources; liver, cheese, butter and eggs.</a:t>
            </a:r>
          </a:p>
        </p:txBody>
      </p:sp>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34472">
            <a:off x="3142836" y="8129227"/>
            <a:ext cx="16230600" cy="6167628"/>
          </a:xfrm>
          <a:prstGeom prst="rect">
            <a:avLst/>
          </a:prstGeom>
        </p:spPr>
      </p:pic>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457748">
            <a:off x="9260122" y="8331598"/>
            <a:ext cx="596103" cy="596103"/>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790700" y="6468166"/>
            <a:ext cx="2288144" cy="1747310"/>
          </a:xfrm>
          <a:prstGeom prst="rect">
            <a:avLst/>
          </a:prstGeom>
        </p:spPr>
      </p:pic>
      <p:sp>
        <p:nvSpPr>
          <p:cNvPr id="6" name="TextBox 6"/>
          <p:cNvSpPr txBox="1"/>
          <p:nvPr/>
        </p:nvSpPr>
        <p:spPr>
          <a:xfrm>
            <a:off x="1790700" y="1466850"/>
            <a:ext cx="11068812" cy="1156970"/>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VITAMIN A</a:t>
            </a:r>
          </a:p>
        </p:txBody>
      </p:sp>
      <p:pic>
        <p:nvPicPr>
          <p:cNvPr id="7" name="Picture 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4411248" y="6563879"/>
            <a:ext cx="2050515" cy="1651597"/>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132007" y="6563879"/>
            <a:ext cx="2011993" cy="1529114"/>
          </a:xfrm>
          <a:prstGeom prst="rect">
            <a:avLst/>
          </a:prstGeom>
        </p:spPr>
      </p:pic>
      <p:pic>
        <p:nvPicPr>
          <p:cNvPr id="9" name="Picture 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9972348" y="6563879"/>
            <a:ext cx="1069033" cy="1651597"/>
          </a:xfrm>
          <a:prstGeom prst="rect">
            <a:avLst/>
          </a:prstGeom>
        </p:spPr>
      </p:pic>
      <p:sp>
        <p:nvSpPr>
          <p:cNvPr id="10" name="AutoShape 10"/>
          <p:cNvSpPr/>
          <p:nvPr/>
        </p:nvSpPr>
        <p:spPr>
          <a:xfrm>
            <a:off x="1790700" y="2874604"/>
            <a:ext cx="5880805" cy="82550"/>
          </a:xfrm>
          <a:prstGeom prst="rect">
            <a:avLst/>
          </a:prstGeom>
          <a:solidFill>
            <a:srgbClr val="FFE148"/>
          </a:solidFill>
        </p:spPr>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90700" y="2585285"/>
            <a:ext cx="7029503" cy="1155109"/>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VITAMIN E</a:t>
            </a:r>
          </a:p>
        </p:txBody>
      </p:sp>
      <p:sp>
        <p:nvSpPr>
          <p:cNvPr id="3" name="TextBox 3"/>
          <p:cNvSpPr txBox="1"/>
          <p:nvPr/>
        </p:nvSpPr>
        <p:spPr>
          <a:xfrm>
            <a:off x="1790700" y="4668795"/>
            <a:ext cx="7029503" cy="4317221"/>
          </a:xfrm>
          <a:prstGeom prst="rect">
            <a:avLst/>
          </a:prstGeom>
        </p:spPr>
        <p:txBody>
          <a:bodyPr lIns="0" tIns="0" rIns="0" bIns="0" rtlCol="0" anchor="t">
            <a:spAutoFit/>
          </a:bodyPr>
          <a:lstStyle/>
          <a:p>
            <a:pPr>
              <a:lnSpc>
                <a:spcPts val="4930"/>
              </a:lnSpc>
            </a:pPr>
            <a:r>
              <a:rPr lang="en-US" sz="2900" spc="145" dirty="0">
                <a:solidFill>
                  <a:srgbClr val="222222"/>
                </a:solidFill>
                <a:latin typeface="HK Grotesk Light"/>
              </a:rPr>
              <a:t>Found in </a:t>
            </a:r>
            <a:r>
              <a:rPr lang="en-US" sz="2900" spc="66" dirty="0">
                <a:solidFill>
                  <a:srgbClr val="222222"/>
                </a:solidFill>
                <a:latin typeface="HK Grotesk Light" panose="020B0604020202020204" charset="0"/>
              </a:rPr>
              <a:t>high conc</a:t>
            </a:r>
            <a:r>
              <a:rPr lang="en-US" sz="2900" spc="145" dirty="0">
                <a:solidFill>
                  <a:srgbClr val="222222"/>
                </a:solidFill>
                <a:latin typeface="HK Grotesk Light" panose="020B0604020202020204" charset="0"/>
              </a:rPr>
              <a:t>entration </a:t>
            </a:r>
            <a:r>
              <a:rPr lang="en-US" sz="2900" spc="145" dirty="0">
                <a:solidFill>
                  <a:srgbClr val="222222"/>
                </a:solidFill>
                <a:latin typeface="HK Grotesk Light"/>
              </a:rPr>
              <a:t>in immune cells; enhancing the function of the immune system and reducing the risk of infection. It regulates T cell function. </a:t>
            </a:r>
          </a:p>
          <a:p>
            <a:pPr>
              <a:lnSpc>
                <a:spcPts val="4930"/>
              </a:lnSpc>
            </a:pPr>
            <a:endParaRPr lang="en-US" sz="2900" spc="145" dirty="0">
              <a:solidFill>
                <a:srgbClr val="222222"/>
              </a:solidFill>
              <a:latin typeface="HK Grotesk Light"/>
            </a:endParaRPr>
          </a:p>
          <a:p>
            <a:pPr>
              <a:lnSpc>
                <a:spcPts val="4930"/>
              </a:lnSpc>
            </a:pPr>
            <a:r>
              <a:rPr lang="en-US" sz="2900" spc="145" dirty="0">
                <a:solidFill>
                  <a:srgbClr val="222222"/>
                </a:solidFill>
                <a:latin typeface="HK Grotesk Light Bold"/>
              </a:rPr>
              <a:t>Healthy sources; plant oils, wheat germ, nuts and seeds.</a:t>
            </a:r>
          </a:p>
        </p:txBody>
      </p:sp>
      <p:sp>
        <p:nvSpPr>
          <p:cNvPr id="4" name="AutoShape 4"/>
          <p:cNvSpPr/>
          <p:nvPr/>
        </p:nvSpPr>
        <p:spPr>
          <a:xfrm>
            <a:off x="1790700" y="4147570"/>
            <a:ext cx="7029503" cy="85575"/>
          </a:xfrm>
          <a:prstGeom prst="rect">
            <a:avLst/>
          </a:prstGeom>
          <a:solidFill>
            <a:srgbClr val="FFE148"/>
          </a:solidFill>
        </p:spPr>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8340634">
            <a:off x="-2359216" y="-2630862"/>
            <a:ext cx="5495983" cy="6428050"/>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247691">
            <a:off x="8694822" y="9001496"/>
            <a:ext cx="11604014" cy="4409525"/>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9476854">
            <a:off x="15969032" y="7399941"/>
            <a:ext cx="596103" cy="596103"/>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954695" y="1679567"/>
            <a:ext cx="2681427" cy="2510790"/>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2366279">
            <a:off x="12903771" y="2781313"/>
            <a:ext cx="1223687" cy="3509774"/>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0365588" y="6280191"/>
            <a:ext cx="1859640" cy="270582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656133">
            <a:off x="-4819386" y="-979135"/>
            <a:ext cx="8765505" cy="6793266"/>
          </a:xfrm>
          <a:prstGeom prst="rect">
            <a:avLst/>
          </a:prstGeom>
        </p:spPr>
      </p:pic>
      <p:sp>
        <p:nvSpPr>
          <p:cNvPr id="3" name="TextBox 3"/>
          <p:cNvSpPr txBox="1"/>
          <p:nvPr/>
        </p:nvSpPr>
        <p:spPr>
          <a:xfrm>
            <a:off x="3198052" y="1877365"/>
            <a:ext cx="6321125" cy="1098677"/>
          </a:xfrm>
          <a:prstGeom prst="rect">
            <a:avLst/>
          </a:prstGeom>
        </p:spPr>
        <p:txBody>
          <a:bodyPr lIns="0" tIns="0" rIns="0" bIns="0" rtlCol="0" anchor="t">
            <a:spAutoFit/>
          </a:bodyPr>
          <a:lstStyle/>
          <a:p>
            <a:pPr>
              <a:lnSpc>
                <a:spcPts val="8446"/>
              </a:lnSpc>
            </a:pPr>
            <a:r>
              <a:rPr lang="en-US" sz="7678" spc="191">
                <a:solidFill>
                  <a:srgbClr val="FF5757"/>
                </a:solidFill>
                <a:latin typeface="Glacial Indifference Bold"/>
              </a:rPr>
              <a:t>VITAMIN D</a:t>
            </a:r>
          </a:p>
        </p:txBody>
      </p:sp>
      <p:sp>
        <p:nvSpPr>
          <p:cNvPr id="4" name="TextBox 4"/>
          <p:cNvSpPr txBox="1"/>
          <p:nvPr/>
        </p:nvSpPr>
        <p:spPr>
          <a:xfrm>
            <a:off x="3198052" y="3643793"/>
            <a:ext cx="8153426" cy="5781675"/>
          </a:xfrm>
          <a:prstGeom prst="rect">
            <a:avLst/>
          </a:prstGeom>
        </p:spPr>
        <p:txBody>
          <a:bodyPr lIns="0" tIns="0" rIns="0" bIns="0" rtlCol="0" anchor="t">
            <a:spAutoFit/>
          </a:bodyPr>
          <a:lstStyle/>
          <a:p>
            <a:pPr>
              <a:lnSpc>
                <a:spcPts val="5099"/>
              </a:lnSpc>
            </a:pPr>
            <a:r>
              <a:rPr lang="en-US" sz="2999" spc="149">
                <a:solidFill>
                  <a:srgbClr val="222222"/>
                </a:solidFill>
                <a:latin typeface="HK Grotesk Light"/>
              </a:rPr>
              <a:t>Vitamin D </a:t>
            </a:r>
            <a:r>
              <a:rPr lang="en-US" sz="2999" spc="149">
                <a:solidFill>
                  <a:srgbClr val="222222"/>
                </a:solidFill>
                <a:latin typeface="Arimo"/>
              </a:rPr>
              <a:t>regulates </a:t>
            </a:r>
            <a:r>
              <a:rPr lang="en-US" sz="2999" spc="149">
                <a:solidFill>
                  <a:srgbClr val="222222"/>
                </a:solidFill>
                <a:latin typeface="HK Grotesk Light"/>
              </a:rPr>
              <a:t>immune cells function and inhibits inflammatory processes by promoting the T cells that regulate other cells in the immune system.</a:t>
            </a:r>
          </a:p>
          <a:p>
            <a:pPr>
              <a:lnSpc>
                <a:spcPts val="5099"/>
              </a:lnSpc>
            </a:pPr>
            <a:endParaRPr lang="en-US" sz="2999" spc="149">
              <a:solidFill>
                <a:srgbClr val="222222"/>
              </a:solidFill>
              <a:latin typeface="HK Grotesk Light"/>
            </a:endParaRPr>
          </a:p>
          <a:p>
            <a:pPr>
              <a:lnSpc>
                <a:spcPts val="5099"/>
              </a:lnSpc>
            </a:pPr>
            <a:r>
              <a:rPr lang="en-US" sz="2999" spc="149">
                <a:solidFill>
                  <a:srgbClr val="222222"/>
                </a:solidFill>
                <a:latin typeface="HK Grotesk Light Bold"/>
              </a:rPr>
              <a:t>Healthy sources; Eggs, mushrooms, red meat, fish and other seafood. Can also be synthesised by sunlight exposure on the skin.</a:t>
            </a:r>
          </a:p>
        </p:txBody>
      </p:sp>
      <p:sp>
        <p:nvSpPr>
          <p:cNvPr id="5" name="AutoShape 5"/>
          <p:cNvSpPr/>
          <p:nvPr/>
        </p:nvSpPr>
        <p:spPr>
          <a:xfrm>
            <a:off x="3198052" y="3341738"/>
            <a:ext cx="6321125" cy="79234"/>
          </a:xfrm>
          <a:prstGeom prst="rect">
            <a:avLst/>
          </a:prstGeom>
          <a:solidFill>
            <a:srgbClr val="FFE148"/>
          </a:solidFill>
        </p:spPr>
      </p:sp>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400000">
            <a:off x="1028700" y="6181410"/>
            <a:ext cx="596103" cy="596103"/>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1731041" y="3286602"/>
            <a:ext cx="2192630" cy="1666398"/>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304670" y="5334000"/>
            <a:ext cx="2192630" cy="1427203"/>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4304670" y="2760370"/>
            <a:ext cx="2192630" cy="2192630"/>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1753582" y="5143500"/>
            <a:ext cx="2170089" cy="1617703"/>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762101" y="1346835"/>
            <a:ext cx="7381899" cy="7076750"/>
            <a:chOff x="0" y="57150"/>
            <a:chExt cx="9842532" cy="9435666"/>
          </a:xfrm>
        </p:grpSpPr>
        <p:sp>
          <p:nvSpPr>
            <p:cNvPr id="3" name="TextBox 3"/>
            <p:cNvSpPr txBox="1"/>
            <p:nvPr/>
          </p:nvSpPr>
          <p:spPr>
            <a:xfrm>
              <a:off x="0" y="57150"/>
              <a:ext cx="9842532" cy="1561677"/>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VITAMIN B</a:t>
              </a:r>
            </a:p>
          </p:txBody>
        </p:sp>
        <p:sp>
          <p:nvSpPr>
            <p:cNvPr id="4" name="TextBox 4"/>
            <p:cNvSpPr txBox="1"/>
            <p:nvPr/>
          </p:nvSpPr>
          <p:spPr>
            <a:xfrm>
              <a:off x="0" y="2730365"/>
              <a:ext cx="9842532" cy="6762451"/>
            </a:xfrm>
            <a:prstGeom prst="rect">
              <a:avLst/>
            </a:prstGeom>
          </p:spPr>
          <p:txBody>
            <a:bodyPr lIns="0" tIns="0" rIns="0" bIns="0" rtlCol="0" anchor="t">
              <a:spAutoFit/>
            </a:bodyPr>
            <a:lstStyle/>
            <a:p>
              <a:pPr>
                <a:lnSpc>
                  <a:spcPts val="4375"/>
                </a:lnSpc>
              </a:pPr>
              <a:r>
                <a:rPr lang="en-US" sz="3500" spc="175" dirty="0">
                  <a:solidFill>
                    <a:srgbClr val="222222"/>
                  </a:solidFill>
                  <a:latin typeface="HK Grotesk Light"/>
                </a:rPr>
                <a:t>Most </a:t>
              </a:r>
              <a:r>
                <a:rPr lang="en-US" sz="3500" spc="60" dirty="0">
                  <a:solidFill>
                    <a:srgbClr val="222222"/>
                  </a:solidFill>
                  <a:latin typeface="HK Grotesk Light" panose="020B0604020202020204" charset="0"/>
                </a:rPr>
                <a:t>part</a:t>
              </a:r>
              <a:r>
                <a:rPr lang="en-US" sz="3500" spc="175" dirty="0">
                  <a:solidFill>
                    <a:srgbClr val="222222"/>
                  </a:solidFill>
                  <a:latin typeface="HK Grotesk Light" panose="020B0604020202020204" charset="0"/>
                </a:rPr>
                <a:t>i</a:t>
              </a:r>
              <a:r>
                <a:rPr lang="en-US" sz="3500" spc="175" dirty="0">
                  <a:solidFill>
                    <a:srgbClr val="222222"/>
                  </a:solidFill>
                  <a:latin typeface="HK Grotesk Light"/>
                </a:rPr>
                <a:t>cularly B1, B6 and B12, help in the production of white blood cells, enhancing the number of T cells.</a:t>
              </a:r>
            </a:p>
            <a:p>
              <a:pPr>
                <a:lnSpc>
                  <a:spcPts val="4375"/>
                </a:lnSpc>
              </a:pPr>
              <a:endParaRPr lang="en-US" sz="3500" spc="175" dirty="0">
                <a:solidFill>
                  <a:srgbClr val="222222"/>
                </a:solidFill>
                <a:latin typeface="HK Grotesk Light"/>
              </a:endParaRPr>
            </a:p>
            <a:p>
              <a:pPr>
                <a:lnSpc>
                  <a:spcPts val="4375"/>
                </a:lnSpc>
              </a:pPr>
              <a:r>
                <a:rPr lang="en-US" sz="3500" spc="175" dirty="0">
                  <a:solidFill>
                    <a:srgbClr val="222222"/>
                  </a:solidFill>
                  <a:latin typeface="HK Grotesk Light Bold"/>
                </a:rPr>
                <a:t>Healthy sources; whole</a:t>
              </a:r>
            </a:p>
            <a:p>
              <a:pPr>
                <a:lnSpc>
                  <a:spcPts val="4375"/>
                </a:lnSpc>
              </a:pPr>
              <a:r>
                <a:rPr lang="en-US" sz="3500" spc="175" dirty="0">
                  <a:solidFill>
                    <a:srgbClr val="222222"/>
                  </a:solidFill>
                  <a:latin typeface="HK Grotesk Light Bold"/>
                </a:rPr>
                <a:t>grains, nuts, seeds, legumes, leafy vegetables such as spinach and kale.</a:t>
              </a:r>
            </a:p>
          </p:txBody>
        </p:sp>
        <p:sp>
          <p:nvSpPr>
            <p:cNvPr id="5" name="AutoShape 5"/>
            <p:cNvSpPr/>
            <p:nvPr/>
          </p:nvSpPr>
          <p:spPr>
            <a:xfrm>
              <a:off x="0" y="2126827"/>
              <a:ext cx="9842532" cy="114587"/>
            </a:xfrm>
            <a:prstGeom prst="rect">
              <a:avLst/>
            </a:prstGeom>
            <a:solidFill>
              <a:srgbClr val="FFE148"/>
            </a:solidFill>
          </p:spPr>
        </p:sp>
      </p:gr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03512">
            <a:off x="11072077" y="-2767553"/>
            <a:ext cx="11673409" cy="8871791"/>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10185">
            <a:off x="8474020" y="8004519"/>
            <a:ext cx="9057519" cy="6657277"/>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9578022" y="1303972"/>
            <a:ext cx="1680881" cy="1848969"/>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5400000">
            <a:off x="9675302" y="3402845"/>
            <a:ext cx="1583601" cy="1583601"/>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0002200" y="5467956"/>
            <a:ext cx="1256703" cy="1853047"/>
          </a:xfrm>
          <a:prstGeom prst="rect">
            <a:avLst/>
          </a:prstGeom>
        </p:spPr>
      </p:pic>
      <p:pic>
        <p:nvPicPr>
          <p:cNvPr id="11" name="Picture 11"/>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9585939" y="7564785"/>
            <a:ext cx="2465443" cy="98617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835334">
            <a:off x="9647322" y="7667996"/>
            <a:ext cx="11604014" cy="4409525"/>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6663197" y="5990910"/>
            <a:ext cx="596103" cy="596103"/>
          </a:xfrm>
          <a:prstGeom prst="rect">
            <a:avLst/>
          </a:prstGeom>
        </p:spPr>
      </p:pic>
      <p:sp>
        <p:nvSpPr>
          <p:cNvPr id="4" name="TextBox 4"/>
          <p:cNvSpPr txBox="1"/>
          <p:nvPr/>
        </p:nvSpPr>
        <p:spPr>
          <a:xfrm>
            <a:off x="6014743" y="4106339"/>
            <a:ext cx="8472202" cy="3387725"/>
          </a:xfrm>
          <a:prstGeom prst="rect">
            <a:avLst/>
          </a:prstGeom>
        </p:spPr>
        <p:txBody>
          <a:bodyPr lIns="0" tIns="0" rIns="0" bIns="0" rtlCol="0" anchor="t">
            <a:spAutoFit/>
          </a:bodyPr>
          <a:lstStyle/>
          <a:p>
            <a:pPr>
              <a:lnSpc>
                <a:spcPts val="5440"/>
              </a:lnSpc>
            </a:pPr>
            <a:r>
              <a:rPr lang="en-US" sz="3200" spc="160" dirty="0">
                <a:solidFill>
                  <a:srgbClr val="222222"/>
                </a:solidFill>
                <a:latin typeface="HK Grotesk Light"/>
              </a:rPr>
              <a:t>Improves the response of phagocytes and therefore the ability to kill the pathogens.</a:t>
            </a:r>
          </a:p>
          <a:p>
            <a:pPr>
              <a:lnSpc>
                <a:spcPts val="5440"/>
              </a:lnSpc>
            </a:pPr>
            <a:endParaRPr lang="en-US" sz="3200" spc="160" dirty="0">
              <a:solidFill>
                <a:srgbClr val="222222"/>
              </a:solidFill>
              <a:latin typeface="HK Grotesk Light"/>
            </a:endParaRPr>
          </a:p>
          <a:p>
            <a:pPr>
              <a:lnSpc>
                <a:spcPts val="5440"/>
              </a:lnSpc>
            </a:pPr>
            <a:r>
              <a:rPr lang="en-US" sz="3200" spc="160" dirty="0">
                <a:solidFill>
                  <a:srgbClr val="222222"/>
                </a:solidFill>
                <a:latin typeface="HK Grotesk Light Bold"/>
              </a:rPr>
              <a:t>Healthy sources; citrus fruits, berries, broccoli, kiwi and peppers.</a:t>
            </a:r>
          </a:p>
        </p:txBody>
      </p:sp>
      <p:sp>
        <p:nvSpPr>
          <p:cNvPr id="5" name="AutoShape 5"/>
          <p:cNvSpPr/>
          <p:nvPr/>
        </p:nvSpPr>
        <p:spPr>
          <a:xfrm>
            <a:off x="6014743" y="3512628"/>
            <a:ext cx="5880805" cy="82550"/>
          </a:xfrm>
          <a:prstGeom prst="rect">
            <a:avLst/>
          </a:prstGeom>
          <a:solidFill>
            <a:srgbClr val="FFE148"/>
          </a:solidFill>
        </p:spPr>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9155200">
            <a:off x="-2849373" y="-976292"/>
            <a:ext cx="8594829" cy="3266035"/>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3169999" y="2690813"/>
            <a:ext cx="2107646" cy="1824072"/>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3486432" y="4514884"/>
            <a:ext cx="1737276" cy="2072672"/>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3486432" y="6962274"/>
            <a:ext cx="1737276" cy="1903390"/>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028700" y="6899562"/>
            <a:ext cx="2141299" cy="1966102"/>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931706" y="4622037"/>
            <a:ext cx="2074925" cy="1965520"/>
          </a:xfrm>
          <a:prstGeom prst="rect">
            <a:avLst/>
          </a:prstGeom>
        </p:spPr>
      </p:pic>
      <p:pic>
        <p:nvPicPr>
          <p:cNvPr id="12" name="Picture 1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1146487" y="2690812"/>
            <a:ext cx="1808731" cy="1808731"/>
          </a:xfrm>
          <a:prstGeom prst="rect">
            <a:avLst/>
          </a:prstGeom>
        </p:spPr>
      </p:pic>
      <p:sp>
        <p:nvSpPr>
          <p:cNvPr id="13" name="TextBox 13"/>
          <p:cNvSpPr txBox="1"/>
          <p:nvPr/>
        </p:nvSpPr>
        <p:spPr>
          <a:xfrm>
            <a:off x="6014743" y="1978830"/>
            <a:ext cx="5880805" cy="1156970"/>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VITAMIN C</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4890823" flipV="1">
            <a:off x="11590213" y="-2729423"/>
            <a:ext cx="14743631" cy="14596195"/>
          </a:xfrm>
          <a:prstGeom prst="rect">
            <a:avLst/>
          </a:prstGeom>
        </p:spPr>
      </p:pic>
      <p:grpSp>
        <p:nvGrpSpPr>
          <p:cNvPr id="3" name="Group 3"/>
          <p:cNvGrpSpPr/>
          <p:nvPr/>
        </p:nvGrpSpPr>
        <p:grpSpPr>
          <a:xfrm>
            <a:off x="1790700" y="2165572"/>
            <a:ext cx="13046493" cy="6895079"/>
            <a:chOff x="0" y="0"/>
            <a:chExt cx="17395324" cy="9193439"/>
          </a:xfrm>
        </p:grpSpPr>
        <p:sp>
          <p:nvSpPr>
            <p:cNvPr id="4" name="TextBox 4"/>
            <p:cNvSpPr txBox="1"/>
            <p:nvPr/>
          </p:nvSpPr>
          <p:spPr>
            <a:xfrm>
              <a:off x="0" y="57150"/>
              <a:ext cx="9741071" cy="1559196"/>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IRON</a:t>
              </a:r>
            </a:p>
          </p:txBody>
        </p:sp>
        <p:sp>
          <p:nvSpPr>
            <p:cNvPr id="5" name="TextBox 5"/>
            <p:cNvSpPr txBox="1"/>
            <p:nvPr/>
          </p:nvSpPr>
          <p:spPr>
            <a:xfrm>
              <a:off x="0" y="2654579"/>
              <a:ext cx="9741071" cy="6538860"/>
            </a:xfrm>
            <a:prstGeom prst="rect">
              <a:avLst/>
            </a:prstGeom>
          </p:spPr>
          <p:txBody>
            <a:bodyPr lIns="0" tIns="0" rIns="0" bIns="0" rtlCol="0" anchor="t">
              <a:spAutoFit/>
            </a:bodyPr>
            <a:lstStyle/>
            <a:p>
              <a:pPr>
                <a:lnSpc>
                  <a:spcPts val="4930"/>
                </a:lnSpc>
              </a:pPr>
              <a:r>
                <a:rPr lang="en-US" sz="2900" spc="145">
                  <a:solidFill>
                    <a:srgbClr val="222222"/>
                  </a:solidFill>
                  <a:latin typeface="HK Grotesk Light"/>
                </a:rPr>
                <a:t>Iron is a vital mineral for both health and infection control. It is essential for</a:t>
              </a:r>
            </a:p>
            <a:p>
              <a:pPr>
                <a:lnSpc>
                  <a:spcPts val="4930"/>
                </a:lnSpc>
              </a:pPr>
              <a:r>
                <a:rPr lang="en-US" sz="2900" spc="145">
                  <a:solidFill>
                    <a:srgbClr val="222222"/>
                  </a:solidFill>
                  <a:latin typeface="HK Grotesk Light"/>
                </a:rPr>
                <a:t>development and growth of the tissue and central components of the immune</a:t>
              </a:r>
            </a:p>
            <a:p>
              <a:pPr>
                <a:lnSpc>
                  <a:spcPts val="4930"/>
                </a:lnSpc>
              </a:pPr>
              <a:r>
                <a:rPr lang="en-US" sz="2900" spc="145">
                  <a:solidFill>
                    <a:srgbClr val="222222"/>
                  </a:solidFill>
                  <a:latin typeface="HK Grotesk Light"/>
                </a:rPr>
                <a:t>system.</a:t>
              </a:r>
            </a:p>
            <a:p>
              <a:pPr>
                <a:lnSpc>
                  <a:spcPts val="4930"/>
                </a:lnSpc>
              </a:pPr>
              <a:endParaRPr lang="en-US" sz="2900" spc="145">
                <a:solidFill>
                  <a:srgbClr val="222222"/>
                </a:solidFill>
                <a:latin typeface="HK Grotesk Light"/>
              </a:endParaRPr>
            </a:p>
            <a:p>
              <a:pPr>
                <a:lnSpc>
                  <a:spcPts val="4930"/>
                </a:lnSpc>
              </a:pPr>
              <a:r>
                <a:rPr lang="en-US" sz="2900" spc="145">
                  <a:solidFill>
                    <a:srgbClr val="222222"/>
                  </a:solidFill>
                  <a:latin typeface="HK Grotesk Light Bold"/>
                </a:rPr>
                <a:t>Healthy sources; liver, red meats, legumes, dark chocolate and nuts.</a:t>
              </a:r>
            </a:p>
          </p:txBody>
        </p:sp>
        <p:sp>
          <p:nvSpPr>
            <p:cNvPr id="6" name="AutoShape 6"/>
            <p:cNvSpPr/>
            <p:nvPr/>
          </p:nvSpPr>
          <p:spPr>
            <a:xfrm>
              <a:off x="0" y="2124346"/>
              <a:ext cx="9741071" cy="110067"/>
            </a:xfrm>
            <a:prstGeom prst="rect">
              <a:avLst/>
            </a:prstGeom>
            <a:solidFill>
              <a:srgbClr val="FFE148"/>
            </a:solidFill>
          </p:spPr>
        </p:sp>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600519" y="4820086"/>
              <a:ext cx="794805" cy="794805"/>
            </a:xfrm>
            <a:prstGeom prst="rect">
              <a:avLst/>
            </a:prstGeom>
          </p:spPr>
        </p:pic>
      </p:gr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0069355" y="4663393"/>
            <a:ext cx="1254813" cy="2054009"/>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5400000">
            <a:off x="11700550" y="6717402"/>
            <a:ext cx="1670147" cy="1670147"/>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9317547" y="7762455"/>
            <a:ext cx="2006621" cy="149584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4890823" flipV="1">
            <a:off x="11590213" y="-2729423"/>
            <a:ext cx="14743631" cy="14596195"/>
          </a:xfrm>
          <a:prstGeom prst="rect">
            <a:avLst/>
          </a:prstGeom>
        </p:spPr>
      </p:pic>
      <p:sp>
        <p:nvSpPr>
          <p:cNvPr id="3" name="TextBox 3"/>
          <p:cNvSpPr txBox="1"/>
          <p:nvPr/>
        </p:nvSpPr>
        <p:spPr>
          <a:xfrm>
            <a:off x="1790700" y="1664237"/>
            <a:ext cx="7305803" cy="2265768"/>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LEARNING OBJECTIVES</a:t>
            </a:r>
          </a:p>
        </p:txBody>
      </p:sp>
      <p:sp>
        <p:nvSpPr>
          <p:cNvPr id="4" name="TextBox 4"/>
          <p:cNvSpPr txBox="1"/>
          <p:nvPr/>
        </p:nvSpPr>
        <p:spPr>
          <a:xfrm>
            <a:off x="1790700" y="4456805"/>
            <a:ext cx="7305803" cy="1230678"/>
          </a:xfrm>
          <a:prstGeom prst="rect">
            <a:avLst/>
          </a:prstGeom>
        </p:spPr>
        <p:txBody>
          <a:bodyPr lIns="0" tIns="0" rIns="0" bIns="0" rtlCol="0" anchor="t">
            <a:spAutoFit/>
          </a:bodyPr>
          <a:lstStyle/>
          <a:p>
            <a:pPr>
              <a:lnSpc>
                <a:spcPts val="4800"/>
              </a:lnSpc>
            </a:pPr>
            <a:r>
              <a:rPr lang="en-US" sz="4000" spc="200">
                <a:solidFill>
                  <a:srgbClr val="222222"/>
                </a:solidFill>
                <a:latin typeface="Glacial Indifference Bold"/>
              </a:rPr>
              <a:t>By the end you should be able to:</a:t>
            </a:r>
          </a:p>
        </p:txBody>
      </p:sp>
      <p:sp>
        <p:nvSpPr>
          <p:cNvPr id="5" name="TextBox 5"/>
          <p:cNvSpPr txBox="1"/>
          <p:nvPr/>
        </p:nvSpPr>
        <p:spPr>
          <a:xfrm>
            <a:off x="1790700" y="5853285"/>
            <a:ext cx="11375197" cy="2449294"/>
          </a:xfrm>
          <a:prstGeom prst="rect">
            <a:avLst/>
          </a:prstGeom>
        </p:spPr>
        <p:txBody>
          <a:bodyPr lIns="0" tIns="0" rIns="0" bIns="0" rtlCol="0" anchor="t">
            <a:spAutoFit/>
          </a:bodyPr>
          <a:lstStyle/>
          <a:p>
            <a:pPr marL="626110" lvl="1" indent="-313055">
              <a:lnSpc>
                <a:spcPts val="4930"/>
              </a:lnSpc>
              <a:buFont typeface="Arial"/>
              <a:buChar char="•"/>
            </a:pPr>
            <a:r>
              <a:rPr lang="en-US" sz="2900" spc="145">
                <a:solidFill>
                  <a:srgbClr val="222222"/>
                </a:solidFill>
                <a:latin typeface="HK Grotesk Light"/>
              </a:rPr>
              <a:t>Describe briefly how the immune system works</a:t>
            </a:r>
          </a:p>
          <a:p>
            <a:pPr marL="626110" lvl="1" indent="-313055">
              <a:lnSpc>
                <a:spcPts val="4930"/>
              </a:lnSpc>
              <a:buFont typeface="Arial"/>
              <a:buChar char="•"/>
            </a:pPr>
            <a:r>
              <a:rPr lang="en-US" sz="2900" spc="145">
                <a:solidFill>
                  <a:srgbClr val="222222"/>
                </a:solidFill>
                <a:latin typeface="HK Grotesk Light"/>
              </a:rPr>
              <a:t>Name the nutrients that are important for the immune system</a:t>
            </a:r>
          </a:p>
          <a:p>
            <a:pPr marL="626110" lvl="1" indent="-313055">
              <a:lnSpc>
                <a:spcPts val="4930"/>
              </a:lnSpc>
              <a:buFont typeface="Arial"/>
              <a:buChar char="•"/>
            </a:pPr>
            <a:r>
              <a:rPr lang="en-US" sz="2900" spc="145">
                <a:solidFill>
                  <a:srgbClr val="222222"/>
                </a:solidFill>
                <a:latin typeface="HK Grotesk Light"/>
              </a:rPr>
              <a:t>Name some of the sources for the nutrients</a:t>
            </a:r>
          </a:p>
        </p:txBody>
      </p:sp>
      <p:sp>
        <p:nvSpPr>
          <p:cNvPr id="6" name="AutoShape 6"/>
          <p:cNvSpPr/>
          <p:nvPr/>
        </p:nvSpPr>
        <p:spPr>
          <a:xfrm>
            <a:off x="1790700" y="4315212"/>
            <a:ext cx="7305803" cy="82550"/>
          </a:xfrm>
          <a:prstGeom prst="rect">
            <a:avLst/>
          </a:prstGeom>
          <a:solidFill>
            <a:srgbClr val="FFE148"/>
          </a:solidFill>
        </p:spPr>
      </p:sp>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4241089" y="6343328"/>
            <a:ext cx="596103" cy="596103"/>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510185">
            <a:off x="5035024" y="5296703"/>
            <a:ext cx="18036222" cy="13256623"/>
          </a:xfrm>
          <a:prstGeom prst="rect">
            <a:avLst/>
          </a:prstGeom>
        </p:spPr>
      </p:pic>
      <p:grpSp>
        <p:nvGrpSpPr>
          <p:cNvPr id="3" name="Group 3"/>
          <p:cNvGrpSpPr/>
          <p:nvPr/>
        </p:nvGrpSpPr>
        <p:grpSpPr>
          <a:xfrm>
            <a:off x="1790700" y="1408578"/>
            <a:ext cx="10467440" cy="4316095"/>
            <a:chOff x="0" y="0"/>
            <a:chExt cx="13956587" cy="5754793"/>
          </a:xfrm>
        </p:grpSpPr>
        <p:sp>
          <p:nvSpPr>
            <p:cNvPr id="4" name="TextBox 4"/>
            <p:cNvSpPr txBox="1"/>
            <p:nvPr/>
          </p:nvSpPr>
          <p:spPr>
            <a:xfrm>
              <a:off x="0" y="57150"/>
              <a:ext cx="13956587" cy="1561677"/>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ZINC </a:t>
              </a:r>
            </a:p>
          </p:txBody>
        </p:sp>
        <p:sp>
          <p:nvSpPr>
            <p:cNvPr id="5" name="TextBox 5"/>
            <p:cNvSpPr txBox="1"/>
            <p:nvPr/>
          </p:nvSpPr>
          <p:spPr>
            <a:xfrm>
              <a:off x="0" y="2107777"/>
              <a:ext cx="13956587" cy="3647017"/>
            </a:xfrm>
            <a:prstGeom prst="rect">
              <a:avLst/>
            </a:prstGeom>
          </p:spPr>
          <p:txBody>
            <a:bodyPr lIns="0" tIns="0" rIns="0" bIns="0" rtlCol="0" anchor="t">
              <a:spAutoFit/>
            </a:bodyPr>
            <a:lstStyle/>
            <a:p>
              <a:pPr>
                <a:lnSpc>
                  <a:spcPts val="4375"/>
                </a:lnSpc>
              </a:pPr>
              <a:r>
                <a:rPr lang="en-US" sz="3500" spc="175">
                  <a:solidFill>
                    <a:srgbClr val="222222"/>
                  </a:solidFill>
                  <a:latin typeface="HK Grotesk Light"/>
                </a:rPr>
                <a:t>Zinc is essential for the development and activation of T cells.</a:t>
              </a:r>
            </a:p>
            <a:p>
              <a:pPr>
                <a:lnSpc>
                  <a:spcPts val="4375"/>
                </a:lnSpc>
              </a:pPr>
              <a:endParaRPr lang="en-US" sz="3500" spc="175">
                <a:solidFill>
                  <a:srgbClr val="222222"/>
                </a:solidFill>
                <a:latin typeface="HK Grotesk Light"/>
              </a:endParaRPr>
            </a:p>
            <a:p>
              <a:pPr>
                <a:lnSpc>
                  <a:spcPts val="4375"/>
                </a:lnSpc>
              </a:pPr>
              <a:r>
                <a:rPr lang="en-US" sz="3500" spc="175">
                  <a:solidFill>
                    <a:srgbClr val="222222"/>
                  </a:solidFill>
                  <a:latin typeface="HK Grotesk Light Bold"/>
                </a:rPr>
                <a:t>Healthy sources; seafood, beef, lamb, turkey, eggs, nuts, seeds, legumes and yogurt.</a:t>
              </a:r>
            </a:p>
          </p:txBody>
        </p:sp>
      </p:gr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400000">
            <a:off x="15614636" y="2090634"/>
            <a:ext cx="1225852" cy="1225852"/>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790700" y="6233298"/>
            <a:ext cx="1948197" cy="1480629"/>
          </a:xfrm>
          <a:prstGeom prst="rect">
            <a:avLst/>
          </a:prstGeom>
        </p:spPr>
      </p:pic>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6577770" y="6183078"/>
            <a:ext cx="1732042" cy="1297457"/>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4065156" y="5949686"/>
            <a:ext cx="1884142" cy="176424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835334">
            <a:off x="9647322" y="7667996"/>
            <a:ext cx="11604014" cy="4409525"/>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6663197" y="5990910"/>
            <a:ext cx="596103" cy="596103"/>
          </a:xfrm>
          <a:prstGeom prst="rect">
            <a:avLst/>
          </a:prstGeom>
        </p:spPr>
      </p:pic>
      <p:sp>
        <p:nvSpPr>
          <p:cNvPr id="4" name="TextBox 4"/>
          <p:cNvSpPr txBox="1"/>
          <p:nvPr/>
        </p:nvSpPr>
        <p:spPr>
          <a:xfrm>
            <a:off x="7484323" y="4022647"/>
            <a:ext cx="7398997" cy="4922520"/>
          </a:xfrm>
          <a:prstGeom prst="rect">
            <a:avLst/>
          </a:prstGeom>
        </p:spPr>
        <p:txBody>
          <a:bodyPr lIns="0" tIns="0" rIns="0" bIns="0" rtlCol="0" anchor="t">
            <a:spAutoFit/>
          </a:bodyPr>
          <a:lstStyle/>
          <a:p>
            <a:pPr>
              <a:lnSpc>
                <a:spcPts val="5610"/>
              </a:lnSpc>
            </a:pPr>
            <a:r>
              <a:rPr lang="en-US" sz="3300" spc="165">
                <a:solidFill>
                  <a:srgbClr val="222222"/>
                </a:solidFill>
                <a:latin typeface="HK Grotesk Light"/>
              </a:rPr>
              <a:t>Improves immunity and reduces inflammation. Also important in the function of leukocytes.</a:t>
            </a:r>
          </a:p>
          <a:p>
            <a:pPr>
              <a:lnSpc>
                <a:spcPts val="5610"/>
              </a:lnSpc>
            </a:pPr>
            <a:r>
              <a:rPr lang="en-US" sz="3300" spc="165">
                <a:solidFill>
                  <a:srgbClr val="222222"/>
                </a:solidFill>
                <a:latin typeface="HK Grotesk Light"/>
              </a:rPr>
              <a:t> </a:t>
            </a:r>
          </a:p>
          <a:p>
            <a:pPr>
              <a:lnSpc>
                <a:spcPts val="5610"/>
              </a:lnSpc>
            </a:pPr>
            <a:r>
              <a:rPr lang="en-US" sz="3300" spc="165">
                <a:solidFill>
                  <a:srgbClr val="222222"/>
                </a:solidFill>
                <a:latin typeface="HK Grotesk Light Bold"/>
              </a:rPr>
              <a:t>Healthy sources; Brazil nuts, fish and other seafood, eggs, mushrooms and whole grains.</a:t>
            </a:r>
          </a:p>
        </p:txBody>
      </p:sp>
      <p:sp>
        <p:nvSpPr>
          <p:cNvPr id="5" name="AutoShape 5"/>
          <p:cNvSpPr/>
          <p:nvPr/>
        </p:nvSpPr>
        <p:spPr>
          <a:xfrm>
            <a:off x="7484323" y="3433445"/>
            <a:ext cx="5880805" cy="82550"/>
          </a:xfrm>
          <a:prstGeom prst="rect">
            <a:avLst/>
          </a:prstGeom>
          <a:solidFill>
            <a:srgbClr val="FFE148"/>
          </a:solidFill>
        </p:spPr>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9155200">
            <a:off x="-2849373" y="-976292"/>
            <a:ext cx="8594829" cy="3266035"/>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4083413" y="3430550"/>
            <a:ext cx="2306113" cy="1576542"/>
          </a:xfrm>
          <a:prstGeom prst="rect">
            <a:avLst/>
          </a:prstGeom>
        </p:spPr>
      </p:pic>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2169089">
            <a:off x="4506432" y="5015079"/>
            <a:ext cx="812574" cy="2330620"/>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448041" y="3430550"/>
            <a:ext cx="2010651" cy="1308751"/>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448041" y="5143500"/>
            <a:ext cx="2146319" cy="2044369"/>
          </a:xfrm>
          <a:prstGeom prst="rect">
            <a:avLst/>
          </a:prstGeom>
        </p:spPr>
      </p:pic>
      <p:sp>
        <p:nvSpPr>
          <p:cNvPr id="11" name="TextBox 11"/>
          <p:cNvSpPr txBox="1"/>
          <p:nvPr/>
        </p:nvSpPr>
        <p:spPr>
          <a:xfrm>
            <a:off x="7484323" y="1895475"/>
            <a:ext cx="5880805" cy="1156970"/>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SELENIUM</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422569">
            <a:off x="3090655" y="-1768320"/>
            <a:ext cx="6710076" cy="4529301"/>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7627644">
            <a:off x="-2326338" y="7775730"/>
            <a:ext cx="6710076" cy="4529301"/>
          </a:xfrm>
          <a:prstGeom prst="rect">
            <a:avLst/>
          </a:prstGeom>
        </p:spPr>
      </p:pic>
      <p:sp>
        <p:nvSpPr>
          <p:cNvPr id="4" name="TextBox 4"/>
          <p:cNvSpPr txBox="1"/>
          <p:nvPr/>
        </p:nvSpPr>
        <p:spPr>
          <a:xfrm>
            <a:off x="9144000" y="1085850"/>
            <a:ext cx="7305803" cy="1155109"/>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CONCLUSION</a:t>
            </a:r>
          </a:p>
        </p:txBody>
      </p:sp>
      <p:sp>
        <p:nvSpPr>
          <p:cNvPr id="5" name="TextBox 5"/>
          <p:cNvSpPr txBox="1"/>
          <p:nvPr/>
        </p:nvSpPr>
        <p:spPr>
          <a:xfrm>
            <a:off x="9144000" y="2827945"/>
            <a:ext cx="8586526" cy="4103688"/>
          </a:xfrm>
          <a:prstGeom prst="rect">
            <a:avLst/>
          </a:prstGeom>
        </p:spPr>
        <p:txBody>
          <a:bodyPr lIns="0" tIns="0" rIns="0" bIns="0" rtlCol="0" anchor="t">
            <a:spAutoFit/>
          </a:bodyPr>
          <a:lstStyle/>
          <a:p>
            <a:pPr>
              <a:lnSpc>
                <a:spcPts val="4560"/>
              </a:lnSpc>
            </a:pPr>
            <a:r>
              <a:rPr lang="en-US" sz="3800" spc="190" dirty="0">
                <a:solidFill>
                  <a:srgbClr val="222222"/>
                </a:solidFill>
                <a:latin typeface="Glacial Indifference Bold"/>
              </a:rPr>
              <a:t>As you have seen the immune system is complex, with each part responding differently to the same nutrient. Therefore, the ideal diet to help this system would be a balanced diverse one, and not a specific food group or source.</a:t>
            </a:r>
          </a:p>
        </p:txBody>
      </p:sp>
      <p:sp>
        <p:nvSpPr>
          <p:cNvPr id="6" name="TextBox 6"/>
          <p:cNvSpPr txBox="1"/>
          <p:nvPr/>
        </p:nvSpPr>
        <p:spPr>
          <a:xfrm>
            <a:off x="9144000" y="6956395"/>
            <a:ext cx="8115300" cy="2449294"/>
          </a:xfrm>
          <a:prstGeom prst="rect">
            <a:avLst/>
          </a:prstGeom>
        </p:spPr>
        <p:txBody>
          <a:bodyPr lIns="0" tIns="0" rIns="0" bIns="0" rtlCol="0" anchor="t">
            <a:spAutoFit/>
          </a:bodyPr>
          <a:lstStyle/>
          <a:p>
            <a:pPr>
              <a:lnSpc>
                <a:spcPts val="4930"/>
              </a:lnSpc>
            </a:pPr>
            <a:r>
              <a:rPr lang="en-US" sz="2900" spc="145">
                <a:solidFill>
                  <a:srgbClr val="222222"/>
                </a:solidFill>
                <a:latin typeface="HK Grotesk Light"/>
              </a:rPr>
              <a:t>This lesson has shown a wide range of influential minerals and vitamins, but these can be from a wide range of sources. The best diet is a balanced one.</a:t>
            </a:r>
          </a:p>
        </p:txBody>
      </p:sp>
      <p:sp>
        <p:nvSpPr>
          <p:cNvPr id="7" name="AutoShape 7"/>
          <p:cNvSpPr/>
          <p:nvPr/>
        </p:nvSpPr>
        <p:spPr>
          <a:xfrm>
            <a:off x="9144000" y="2495227"/>
            <a:ext cx="7305803" cy="82550"/>
          </a:xfrm>
          <a:prstGeom prst="rect">
            <a:avLst/>
          </a:prstGeom>
          <a:solidFill>
            <a:srgbClr val="FFE148"/>
          </a:solidFill>
        </p:spPr>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371488" y="2260101"/>
            <a:ext cx="7533893" cy="6592156"/>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62101" y="907428"/>
            <a:ext cx="7381899" cy="1121410"/>
          </a:xfrm>
          <a:prstGeom prst="rect">
            <a:avLst/>
          </a:prstGeom>
        </p:spPr>
        <p:txBody>
          <a:bodyPr lIns="0" tIns="0" rIns="0" bIns="0" rtlCol="0" anchor="t">
            <a:spAutoFit/>
          </a:bodyPr>
          <a:lstStyle/>
          <a:p>
            <a:pPr>
              <a:lnSpc>
                <a:spcPts val="8690"/>
              </a:lnSpc>
            </a:pPr>
            <a:r>
              <a:rPr lang="en-US" sz="7900" spc="197">
                <a:solidFill>
                  <a:srgbClr val="FF5757"/>
                </a:solidFill>
                <a:latin typeface="Glacial Indifference Bold"/>
              </a:rPr>
              <a:t>TO TAKE HOME</a:t>
            </a:r>
          </a:p>
        </p:txBody>
      </p:sp>
      <p:sp>
        <p:nvSpPr>
          <p:cNvPr id="3" name="TextBox 3"/>
          <p:cNvSpPr txBox="1"/>
          <p:nvPr/>
        </p:nvSpPr>
        <p:spPr>
          <a:xfrm>
            <a:off x="1790700" y="2856338"/>
            <a:ext cx="9757433" cy="1094105"/>
          </a:xfrm>
          <a:prstGeom prst="rect">
            <a:avLst/>
          </a:prstGeom>
        </p:spPr>
        <p:txBody>
          <a:bodyPr lIns="0" tIns="0" rIns="0" bIns="0" rtlCol="0" anchor="t">
            <a:spAutoFit/>
          </a:bodyPr>
          <a:lstStyle/>
          <a:p>
            <a:pPr marL="755650" lvl="1" indent="-377825">
              <a:lnSpc>
                <a:spcPts val="4375"/>
              </a:lnSpc>
              <a:buFont typeface="Arial"/>
              <a:buChar char="•"/>
            </a:pPr>
            <a:r>
              <a:rPr lang="en-US" sz="3500" spc="175">
                <a:solidFill>
                  <a:srgbClr val="222222"/>
                </a:solidFill>
                <a:latin typeface="HK Grotesk Light"/>
              </a:rPr>
              <a:t>The immune system is complex and so needs a variety of nutrients </a:t>
            </a:r>
          </a:p>
        </p:txBody>
      </p:sp>
      <p:sp>
        <p:nvSpPr>
          <p:cNvPr id="4" name="TextBox 4"/>
          <p:cNvSpPr txBox="1"/>
          <p:nvPr/>
        </p:nvSpPr>
        <p:spPr>
          <a:xfrm>
            <a:off x="1790700" y="2512168"/>
            <a:ext cx="9364954" cy="583565"/>
          </a:xfrm>
          <a:prstGeom prst="rect">
            <a:avLst/>
          </a:prstGeom>
        </p:spPr>
        <p:txBody>
          <a:bodyPr lIns="0" tIns="0" rIns="0" bIns="0" rtlCol="0" anchor="t">
            <a:spAutoFit/>
          </a:bodyPr>
          <a:lstStyle/>
          <a:p>
            <a:pPr>
              <a:lnSpc>
                <a:spcPts val="4930"/>
              </a:lnSpc>
            </a:pPr>
            <a:endParaRPr/>
          </a:p>
        </p:txBody>
      </p:sp>
      <p:sp>
        <p:nvSpPr>
          <p:cNvPr id="5" name="TextBox 5"/>
          <p:cNvSpPr txBox="1"/>
          <p:nvPr/>
        </p:nvSpPr>
        <p:spPr>
          <a:xfrm>
            <a:off x="1790700" y="4196823"/>
            <a:ext cx="10170570" cy="2250552"/>
          </a:xfrm>
          <a:prstGeom prst="rect">
            <a:avLst/>
          </a:prstGeom>
        </p:spPr>
        <p:txBody>
          <a:bodyPr lIns="0" tIns="0" rIns="0" bIns="0" rtlCol="0" anchor="t">
            <a:spAutoFit/>
          </a:bodyPr>
          <a:lstStyle/>
          <a:p>
            <a:pPr marL="755650" lvl="1" indent="-377825">
              <a:lnSpc>
                <a:spcPts val="4375"/>
              </a:lnSpc>
              <a:buFont typeface="Arial"/>
              <a:buChar char="•"/>
            </a:pPr>
            <a:r>
              <a:rPr lang="en-US" sz="3500" spc="175" dirty="0">
                <a:solidFill>
                  <a:srgbClr val="222222"/>
                </a:solidFill>
                <a:latin typeface="HK Grotesk Light"/>
              </a:rPr>
              <a:t>When the immune system is activated, there is an increased demand for energy and these nutrients. So, remember to keep yourself nourished to remain healthy!</a:t>
            </a:r>
          </a:p>
        </p:txBody>
      </p:sp>
      <p:sp>
        <p:nvSpPr>
          <p:cNvPr id="6" name="TextBox 6"/>
          <p:cNvSpPr txBox="1"/>
          <p:nvPr/>
        </p:nvSpPr>
        <p:spPr>
          <a:xfrm>
            <a:off x="1790700" y="6984473"/>
            <a:ext cx="7381899" cy="583565"/>
          </a:xfrm>
          <a:prstGeom prst="rect">
            <a:avLst/>
          </a:prstGeom>
        </p:spPr>
        <p:txBody>
          <a:bodyPr lIns="0" tIns="0" rIns="0" bIns="0" rtlCol="0" anchor="t">
            <a:spAutoFit/>
          </a:bodyPr>
          <a:lstStyle/>
          <a:p>
            <a:pPr>
              <a:lnSpc>
                <a:spcPts val="4930"/>
              </a:lnSpc>
            </a:pPr>
            <a:endParaRPr/>
          </a:p>
        </p:txBody>
      </p:sp>
      <p:sp>
        <p:nvSpPr>
          <p:cNvPr id="7" name="TextBox 7"/>
          <p:cNvSpPr txBox="1"/>
          <p:nvPr/>
        </p:nvSpPr>
        <p:spPr>
          <a:xfrm>
            <a:off x="1790700" y="6993714"/>
            <a:ext cx="9757433" cy="1800860"/>
          </a:xfrm>
          <a:prstGeom prst="rect">
            <a:avLst/>
          </a:prstGeom>
        </p:spPr>
        <p:txBody>
          <a:bodyPr lIns="0" tIns="0" rIns="0" bIns="0" rtlCol="0" anchor="t">
            <a:spAutoFit/>
          </a:bodyPr>
          <a:lstStyle/>
          <a:p>
            <a:pPr>
              <a:lnSpc>
                <a:spcPts val="4750"/>
              </a:lnSpc>
            </a:pPr>
            <a:r>
              <a:rPr lang="en-US" sz="3800" spc="190">
                <a:solidFill>
                  <a:srgbClr val="222222"/>
                </a:solidFill>
                <a:latin typeface="HK Grotesk Light Bold"/>
              </a:rPr>
              <a:t>However! Please remember food cannot replace medication! If you are feeling poorly seek medical advice when needed</a:t>
            </a:r>
          </a:p>
        </p:txBody>
      </p:sp>
      <p:sp>
        <p:nvSpPr>
          <p:cNvPr id="8" name="AutoShape 8"/>
          <p:cNvSpPr/>
          <p:nvPr/>
        </p:nvSpPr>
        <p:spPr>
          <a:xfrm>
            <a:off x="1790700" y="2251920"/>
            <a:ext cx="7381899" cy="85940"/>
          </a:xfrm>
          <a:prstGeom prst="rect">
            <a:avLst/>
          </a:prstGeom>
          <a:solidFill>
            <a:srgbClr val="FFE148"/>
          </a:solidFill>
        </p:spPr>
      </p:sp>
      <p:pic>
        <p:nvPicPr>
          <p:cNvPr id="9" name="Picture 9"/>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03512">
            <a:off x="11072077" y="-2767553"/>
            <a:ext cx="11673409" cy="8871791"/>
          </a:xfrm>
          <a:prstGeom prst="rect">
            <a:avLst/>
          </a:prstGeom>
        </p:spPr>
      </p:pic>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10185">
            <a:off x="8474020" y="8004519"/>
            <a:ext cx="9057519" cy="665727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983526">
            <a:off x="14304312" y="-1517844"/>
            <a:ext cx="6710076" cy="4529301"/>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3821378">
            <a:off x="9303997" y="8389540"/>
            <a:ext cx="6624102" cy="4471269"/>
          </a:xfrm>
          <a:prstGeom prst="rect">
            <a:avLst/>
          </a:prstGeom>
        </p:spPr>
      </p:pic>
      <p:sp>
        <p:nvSpPr>
          <p:cNvPr id="4" name="TextBox 4"/>
          <p:cNvSpPr txBox="1"/>
          <p:nvPr/>
        </p:nvSpPr>
        <p:spPr>
          <a:xfrm>
            <a:off x="1762101" y="803957"/>
            <a:ext cx="7700631" cy="3382010"/>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SO WHAT IS THE IMMUNE SYSTEM?</a:t>
            </a:r>
          </a:p>
        </p:txBody>
      </p:sp>
      <p:sp>
        <p:nvSpPr>
          <p:cNvPr id="5" name="TextBox 5"/>
          <p:cNvSpPr txBox="1"/>
          <p:nvPr/>
        </p:nvSpPr>
        <p:spPr>
          <a:xfrm>
            <a:off x="1762101" y="5011467"/>
            <a:ext cx="7381899" cy="3288665"/>
          </a:xfrm>
          <a:prstGeom prst="rect">
            <a:avLst/>
          </a:prstGeom>
        </p:spPr>
        <p:txBody>
          <a:bodyPr lIns="0" tIns="0" rIns="0" bIns="0" rtlCol="0" anchor="t">
            <a:spAutoFit/>
          </a:bodyPr>
          <a:lstStyle/>
          <a:p>
            <a:pPr>
              <a:lnSpc>
                <a:spcPts val="4375"/>
              </a:lnSpc>
            </a:pPr>
            <a:r>
              <a:rPr lang="en-US" sz="3500" spc="175">
                <a:solidFill>
                  <a:srgbClr val="222222"/>
                </a:solidFill>
                <a:latin typeface="HK Grotesk Light Bold"/>
              </a:rPr>
              <a:t>The immune system is a complex and efficient defence system made up of specialised organs, cells, and tissues that all work together to destroy pathogens</a:t>
            </a:r>
          </a:p>
          <a:p>
            <a:pPr>
              <a:lnSpc>
                <a:spcPts val="4375"/>
              </a:lnSpc>
            </a:pPr>
            <a:r>
              <a:rPr lang="en-US" sz="3500" spc="175">
                <a:solidFill>
                  <a:srgbClr val="222222"/>
                </a:solidFill>
                <a:latin typeface="HK Grotesk Light Bold"/>
              </a:rPr>
              <a:t>and keep us healthy.</a:t>
            </a:r>
          </a:p>
        </p:txBody>
      </p:sp>
      <p:sp>
        <p:nvSpPr>
          <p:cNvPr id="6" name="AutoShape 6"/>
          <p:cNvSpPr/>
          <p:nvPr/>
        </p:nvSpPr>
        <p:spPr>
          <a:xfrm>
            <a:off x="1762101" y="4566967"/>
            <a:ext cx="7381899" cy="82550"/>
          </a:xfrm>
          <a:prstGeom prst="rect">
            <a:avLst/>
          </a:prstGeom>
          <a:solidFill>
            <a:srgbClr val="FFE148"/>
          </a:solidFill>
        </p:spPr>
      </p:sp>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3464603" y="8551654"/>
            <a:ext cx="596103" cy="596103"/>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1455887" y="1509379"/>
            <a:ext cx="5608212" cy="704227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762101" y="1339107"/>
            <a:ext cx="7381899" cy="7608786"/>
            <a:chOff x="0" y="0"/>
            <a:chExt cx="9842532" cy="10145048"/>
          </a:xfrm>
        </p:grpSpPr>
        <p:sp>
          <p:nvSpPr>
            <p:cNvPr id="3" name="TextBox 3"/>
            <p:cNvSpPr txBox="1"/>
            <p:nvPr/>
          </p:nvSpPr>
          <p:spPr>
            <a:xfrm>
              <a:off x="0" y="57150"/>
              <a:ext cx="9842532" cy="1561677"/>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PATHOGENS</a:t>
              </a:r>
            </a:p>
          </p:txBody>
        </p:sp>
        <p:sp>
          <p:nvSpPr>
            <p:cNvPr id="4" name="TextBox 4"/>
            <p:cNvSpPr txBox="1"/>
            <p:nvPr/>
          </p:nvSpPr>
          <p:spPr>
            <a:xfrm>
              <a:off x="0" y="2730364"/>
              <a:ext cx="9842532" cy="6573097"/>
            </a:xfrm>
            <a:prstGeom prst="rect">
              <a:avLst/>
            </a:prstGeom>
          </p:spPr>
          <p:txBody>
            <a:bodyPr lIns="0" tIns="0" rIns="0" bIns="0" rtlCol="0" anchor="t">
              <a:spAutoFit/>
            </a:bodyPr>
            <a:lstStyle/>
            <a:p>
              <a:pPr>
                <a:lnSpc>
                  <a:spcPts val="4375"/>
                </a:lnSpc>
              </a:pPr>
              <a:r>
                <a:rPr lang="en-US" sz="3500" spc="175">
                  <a:solidFill>
                    <a:srgbClr val="222222"/>
                  </a:solidFill>
                  <a:latin typeface="HK Grotesk Light Bold"/>
                </a:rPr>
                <a:t>Pathogens are organisms that cause disease, such as a virus, bacteria or parasite.</a:t>
              </a:r>
            </a:p>
            <a:p>
              <a:pPr>
                <a:lnSpc>
                  <a:spcPts val="4375"/>
                </a:lnSpc>
              </a:pPr>
              <a:r>
                <a:rPr lang="en-US" sz="3500" spc="175">
                  <a:solidFill>
                    <a:srgbClr val="222222"/>
                  </a:solidFill>
                  <a:latin typeface="HK Grotesk Light Bold"/>
                </a:rPr>
                <a:t>If pathogens manage to enter</a:t>
              </a:r>
            </a:p>
            <a:p>
              <a:pPr>
                <a:lnSpc>
                  <a:spcPts val="4375"/>
                </a:lnSpc>
              </a:pPr>
              <a:r>
                <a:rPr lang="en-US" sz="3500" spc="175">
                  <a:solidFill>
                    <a:srgbClr val="222222"/>
                  </a:solidFill>
                  <a:latin typeface="HK Grotesk Light Bold"/>
                </a:rPr>
                <a:t>the body, messages are sent out, and the immune system then directs the correct attacking cells to the problem area to destroy these pathogens.</a:t>
              </a:r>
            </a:p>
          </p:txBody>
        </p:sp>
        <p:sp>
          <p:nvSpPr>
            <p:cNvPr id="5" name="TextBox 5"/>
            <p:cNvSpPr txBox="1"/>
            <p:nvPr/>
          </p:nvSpPr>
          <p:spPr>
            <a:xfrm>
              <a:off x="0" y="9414586"/>
              <a:ext cx="9842532" cy="730462"/>
            </a:xfrm>
            <a:prstGeom prst="rect">
              <a:avLst/>
            </a:prstGeom>
          </p:spPr>
          <p:txBody>
            <a:bodyPr lIns="0" tIns="0" rIns="0" bIns="0" rtlCol="0" anchor="t">
              <a:spAutoFit/>
            </a:bodyPr>
            <a:lstStyle/>
            <a:p>
              <a:pPr>
                <a:lnSpc>
                  <a:spcPts val="4930"/>
                </a:lnSpc>
              </a:pPr>
              <a:endParaRPr/>
            </a:p>
          </p:txBody>
        </p:sp>
        <p:sp>
          <p:nvSpPr>
            <p:cNvPr id="6" name="AutoShape 6"/>
            <p:cNvSpPr/>
            <p:nvPr/>
          </p:nvSpPr>
          <p:spPr>
            <a:xfrm>
              <a:off x="0" y="2126827"/>
              <a:ext cx="9842532" cy="114587"/>
            </a:xfrm>
            <a:prstGeom prst="rect">
              <a:avLst/>
            </a:prstGeom>
            <a:solidFill>
              <a:srgbClr val="FFE148"/>
            </a:solidFill>
          </p:spPr>
        </p:sp>
      </p:gr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03512">
            <a:off x="11072077" y="-2767553"/>
            <a:ext cx="11673409" cy="8871791"/>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10185">
            <a:off x="8474020" y="8004519"/>
            <a:ext cx="9057519" cy="6657277"/>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6963209">
            <a:off x="10021712" y="5505079"/>
            <a:ext cx="1946721" cy="275243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90700" y="1466850"/>
            <a:ext cx="11068812" cy="1156970"/>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WHITE BLOOD CELLS</a:t>
            </a:r>
          </a:p>
        </p:txBody>
      </p:sp>
      <p:sp>
        <p:nvSpPr>
          <p:cNvPr id="3" name="TextBox 3"/>
          <p:cNvSpPr txBox="1"/>
          <p:nvPr/>
        </p:nvSpPr>
        <p:spPr>
          <a:xfrm>
            <a:off x="1790700" y="2855178"/>
            <a:ext cx="6122662" cy="5412740"/>
          </a:xfrm>
          <a:prstGeom prst="rect">
            <a:avLst/>
          </a:prstGeom>
        </p:spPr>
        <p:txBody>
          <a:bodyPr lIns="0" tIns="0" rIns="0" bIns="0" rtlCol="0" anchor="t">
            <a:spAutoFit/>
          </a:bodyPr>
          <a:lstStyle/>
          <a:p>
            <a:pPr>
              <a:lnSpc>
                <a:spcPts val="4750"/>
              </a:lnSpc>
            </a:pPr>
            <a:r>
              <a:rPr lang="en-US" sz="3800" spc="190">
                <a:solidFill>
                  <a:srgbClr val="222222"/>
                </a:solidFill>
                <a:latin typeface="HK Grotesk Light Bold"/>
              </a:rPr>
              <a:t>The immune system relies on white blood cells called leukocytes that are made in the bone marrow. These enter the lymphatic system, a network</a:t>
            </a:r>
          </a:p>
          <a:p>
            <a:pPr>
              <a:lnSpc>
                <a:spcPts val="4750"/>
              </a:lnSpc>
            </a:pPr>
            <a:r>
              <a:rPr lang="en-US" sz="3800" spc="190">
                <a:solidFill>
                  <a:srgbClr val="222222"/>
                </a:solidFill>
                <a:latin typeface="Arimo"/>
              </a:rPr>
              <a:t>of vessels that help clear toxics and waste from the body.</a:t>
            </a:r>
          </a:p>
        </p:txBody>
      </p:sp>
      <p:sp>
        <p:nvSpPr>
          <p:cNvPr id="4" name="TextBox 4"/>
          <p:cNvSpPr txBox="1"/>
          <p:nvPr/>
        </p:nvSpPr>
        <p:spPr>
          <a:xfrm>
            <a:off x="11572371" y="2849880"/>
            <a:ext cx="5686929" cy="5412740"/>
          </a:xfrm>
          <a:prstGeom prst="rect">
            <a:avLst/>
          </a:prstGeom>
        </p:spPr>
        <p:txBody>
          <a:bodyPr lIns="0" tIns="0" rIns="0" bIns="0" rtlCol="0" anchor="t">
            <a:spAutoFit/>
          </a:bodyPr>
          <a:lstStyle/>
          <a:p>
            <a:pPr>
              <a:lnSpc>
                <a:spcPts val="4749"/>
              </a:lnSpc>
            </a:pPr>
            <a:r>
              <a:rPr lang="en-US" sz="3799" spc="189">
                <a:solidFill>
                  <a:srgbClr val="222222"/>
                </a:solidFill>
                <a:latin typeface="HK Grotesk Light Bold"/>
              </a:rPr>
              <a:t>These leukocytes detect </a:t>
            </a:r>
            <a:r>
              <a:rPr lang="en-US" sz="3799" u="sng" spc="189">
                <a:solidFill>
                  <a:srgbClr val="FF5757"/>
                </a:solidFill>
                <a:latin typeface="HK Grotesk Light Bold"/>
              </a:rPr>
              <a:t>antigens</a:t>
            </a:r>
            <a:r>
              <a:rPr lang="en-US" sz="3799" spc="189">
                <a:solidFill>
                  <a:srgbClr val="222222"/>
                </a:solidFill>
                <a:latin typeface="HK Grotesk Light Bold"/>
              </a:rPr>
              <a:t>.</a:t>
            </a:r>
          </a:p>
          <a:p>
            <a:pPr>
              <a:lnSpc>
                <a:spcPts val="4749"/>
              </a:lnSpc>
            </a:pPr>
            <a:r>
              <a:rPr lang="en-US" sz="3799" spc="189">
                <a:solidFill>
                  <a:srgbClr val="222222"/>
                </a:solidFill>
                <a:latin typeface="HK Grotesk Light Bold"/>
              </a:rPr>
              <a:t>Antigens are the proteins that are found on the surface of the pathogen and are unique to that pathogen.</a:t>
            </a:r>
          </a:p>
          <a:p>
            <a:pPr>
              <a:lnSpc>
                <a:spcPts val="4749"/>
              </a:lnSpc>
            </a:pPr>
            <a:endParaRPr lang="en-US" sz="3799" spc="189">
              <a:solidFill>
                <a:srgbClr val="222222"/>
              </a:solidFill>
              <a:latin typeface="HK Grotesk Light Bold"/>
            </a:endParaR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34472">
            <a:off x="3142836" y="8129227"/>
            <a:ext cx="16230600" cy="6167628"/>
          </a:xfrm>
          <a:prstGeom prst="rect">
            <a:avLst/>
          </a:prstGeom>
        </p:spPr>
      </p:pic>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457748">
            <a:off x="9260122" y="8331598"/>
            <a:ext cx="596103" cy="596103"/>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272654" y="2623820"/>
            <a:ext cx="2107210" cy="542047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90700" y="1628393"/>
            <a:ext cx="7199005" cy="1155109"/>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LEUKOCYTES</a:t>
            </a:r>
          </a:p>
        </p:txBody>
      </p:sp>
      <p:sp>
        <p:nvSpPr>
          <p:cNvPr id="3" name="TextBox 3"/>
          <p:cNvSpPr txBox="1"/>
          <p:nvPr/>
        </p:nvSpPr>
        <p:spPr>
          <a:xfrm>
            <a:off x="1790700" y="3726420"/>
            <a:ext cx="7199005" cy="4133850"/>
          </a:xfrm>
          <a:prstGeom prst="rect">
            <a:avLst/>
          </a:prstGeom>
        </p:spPr>
        <p:txBody>
          <a:bodyPr lIns="0" tIns="0" rIns="0" bIns="0" rtlCol="0" anchor="t">
            <a:spAutoFit/>
          </a:bodyPr>
          <a:lstStyle/>
          <a:p>
            <a:pPr>
              <a:lnSpc>
                <a:spcPts val="6630"/>
              </a:lnSpc>
            </a:pPr>
            <a:r>
              <a:rPr lang="en-US" sz="3900" spc="195" dirty="0">
                <a:solidFill>
                  <a:srgbClr val="222222"/>
                </a:solidFill>
                <a:latin typeface="HK Grotesk Light"/>
              </a:rPr>
              <a:t>There are various leukocytes which are able to detect various types of antigens, and are divided into two types; </a:t>
            </a:r>
            <a:r>
              <a:rPr lang="en-US" sz="3900" u="sng" spc="195" dirty="0">
                <a:solidFill>
                  <a:srgbClr val="FF5757"/>
                </a:solidFill>
                <a:latin typeface="HK Grotesk Light Bold"/>
              </a:rPr>
              <a:t>phagocytes</a:t>
            </a:r>
            <a:r>
              <a:rPr lang="en-US" sz="3900" spc="195" dirty="0">
                <a:solidFill>
                  <a:srgbClr val="222222"/>
                </a:solidFill>
                <a:latin typeface="HK Grotesk Light"/>
              </a:rPr>
              <a:t> and </a:t>
            </a:r>
            <a:r>
              <a:rPr lang="en-US" sz="3900" u="sng" spc="195" dirty="0">
                <a:solidFill>
                  <a:srgbClr val="FF5757"/>
                </a:solidFill>
                <a:latin typeface="HK Grotesk Light Bold"/>
              </a:rPr>
              <a:t>lymphocytes</a:t>
            </a:r>
          </a:p>
        </p:txBody>
      </p:sp>
      <p:sp>
        <p:nvSpPr>
          <p:cNvPr id="4" name="AutoShape 4"/>
          <p:cNvSpPr/>
          <p:nvPr/>
        </p:nvSpPr>
        <p:spPr>
          <a:xfrm>
            <a:off x="1790700" y="3164502"/>
            <a:ext cx="7199005" cy="87845"/>
          </a:xfrm>
          <a:prstGeom prst="rect">
            <a:avLst/>
          </a:prstGeom>
          <a:solidFill>
            <a:srgbClr val="FFE148"/>
          </a:solidFill>
        </p:spPr>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956978">
            <a:off x="10531420" y="-2299938"/>
            <a:ext cx="9057519" cy="6657277"/>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205461">
            <a:off x="9350025" y="8082237"/>
            <a:ext cx="11604014" cy="4409525"/>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9476854">
            <a:off x="16699933" y="6707920"/>
            <a:ext cx="596103" cy="59610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29529" y="4222100"/>
            <a:ext cx="3711445" cy="5142833"/>
            <a:chOff x="0" y="0"/>
            <a:chExt cx="863140" cy="1196026"/>
          </a:xfrm>
        </p:grpSpPr>
        <p:sp>
          <p:nvSpPr>
            <p:cNvPr id="3" name="Freeform 3"/>
            <p:cNvSpPr/>
            <p:nvPr/>
          </p:nvSpPr>
          <p:spPr>
            <a:xfrm>
              <a:off x="0" y="0"/>
              <a:ext cx="863140" cy="1196026"/>
            </a:xfrm>
            <a:custGeom>
              <a:avLst/>
              <a:gdLst/>
              <a:ahLst/>
              <a:cxnLst/>
              <a:rect l="l" t="t" r="r" b="b"/>
              <a:pathLst>
                <a:path w="863140" h="1196026">
                  <a:moveTo>
                    <a:pt x="0" y="0"/>
                  </a:moveTo>
                  <a:lnTo>
                    <a:pt x="863140" y="0"/>
                  </a:lnTo>
                  <a:lnTo>
                    <a:pt x="863140" y="1196026"/>
                  </a:lnTo>
                  <a:lnTo>
                    <a:pt x="0" y="1196026"/>
                  </a:lnTo>
                  <a:close/>
                </a:path>
              </a:pathLst>
            </a:custGeom>
            <a:solidFill>
              <a:srgbClr val="FF5757"/>
            </a:solidFill>
          </p:spPr>
        </p:sp>
      </p:grpSp>
      <p:sp>
        <p:nvSpPr>
          <p:cNvPr id="4" name="TextBox 4"/>
          <p:cNvSpPr txBox="1"/>
          <p:nvPr/>
        </p:nvSpPr>
        <p:spPr>
          <a:xfrm>
            <a:off x="1776135" y="4598035"/>
            <a:ext cx="3018233" cy="545465"/>
          </a:xfrm>
          <a:prstGeom prst="rect">
            <a:avLst/>
          </a:prstGeom>
        </p:spPr>
        <p:txBody>
          <a:bodyPr lIns="0" tIns="0" rIns="0" bIns="0" rtlCol="0" anchor="t">
            <a:spAutoFit/>
          </a:bodyPr>
          <a:lstStyle/>
          <a:p>
            <a:pPr>
              <a:lnSpc>
                <a:spcPts val="4375"/>
              </a:lnSpc>
            </a:pPr>
            <a:r>
              <a:rPr lang="en-US" sz="3500" spc="175">
                <a:solidFill>
                  <a:srgbClr val="FFFFFF"/>
                </a:solidFill>
                <a:latin typeface="HK Grotesk Light Bold"/>
              </a:rPr>
              <a:t>Phacoytes</a:t>
            </a:r>
          </a:p>
        </p:txBody>
      </p:sp>
      <p:sp>
        <p:nvSpPr>
          <p:cNvPr id="5" name="TextBox 5"/>
          <p:cNvSpPr txBox="1"/>
          <p:nvPr/>
        </p:nvSpPr>
        <p:spPr>
          <a:xfrm>
            <a:off x="1776135" y="5306943"/>
            <a:ext cx="3018233" cy="2805255"/>
          </a:xfrm>
          <a:prstGeom prst="rect">
            <a:avLst/>
          </a:prstGeom>
        </p:spPr>
        <p:txBody>
          <a:bodyPr lIns="0" tIns="0" rIns="0" bIns="0" rtlCol="0" anchor="t">
            <a:spAutoFit/>
          </a:bodyPr>
          <a:lstStyle/>
          <a:p>
            <a:pPr>
              <a:lnSpc>
                <a:spcPts val="3720"/>
              </a:lnSpc>
            </a:pPr>
            <a:r>
              <a:rPr lang="en-US" sz="2400" spc="120" dirty="0">
                <a:solidFill>
                  <a:srgbClr val="FFFFFF"/>
                </a:solidFill>
                <a:latin typeface="Glacial Indifference"/>
              </a:rPr>
              <a:t>Phagocytes surround any pathogens in the blood</a:t>
            </a:r>
          </a:p>
          <a:p>
            <a:pPr>
              <a:lnSpc>
                <a:spcPts val="3720"/>
              </a:lnSpc>
            </a:pPr>
            <a:r>
              <a:rPr lang="en-US" sz="2400" spc="60" dirty="0">
                <a:solidFill>
                  <a:srgbClr val="FFFFFF"/>
                </a:solidFill>
                <a:latin typeface="Glacial Indifference" panose="020B0604020202020204" charset="0"/>
              </a:rPr>
              <a:t>and engulf them, also calling other phagocytes to help.</a:t>
            </a:r>
          </a:p>
        </p:txBody>
      </p:sp>
      <p:grpSp>
        <p:nvGrpSpPr>
          <p:cNvPr id="6" name="Group 6"/>
          <p:cNvGrpSpPr/>
          <p:nvPr/>
        </p:nvGrpSpPr>
        <p:grpSpPr>
          <a:xfrm>
            <a:off x="5335362" y="4222100"/>
            <a:ext cx="3711445" cy="5142833"/>
            <a:chOff x="0" y="0"/>
            <a:chExt cx="863140" cy="1196026"/>
          </a:xfrm>
        </p:grpSpPr>
        <p:sp>
          <p:nvSpPr>
            <p:cNvPr id="7" name="Freeform 7"/>
            <p:cNvSpPr/>
            <p:nvPr/>
          </p:nvSpPr>
          <p:spPr>
            <a:xfrm>
              <a:off x="0" y="0"/>
              <a:ext cx="863140" cy="1196026"/>
            </a:xfrm>
            <a:custGeom>
              <a:avLst/>
              <a:gdLst/>
              <a:ahLst/>
              <a:cxnLst/>
              <a:rect l="l" t="t" r="r" b="b"/>
              <a:pathLst>
                <a:path w="863140" h="1196026">
                  <a:moveTo>
                    <a:pt x="0" y="0"/>
                  </a:moveTo>
                  <a:lnTo>
                    <a:pt x="863140" y="0"/>
                  </a:lnTo>
                  <a:lnTo>
                    <a:pt x="863140" y="1196026"/>
                  </a:lnTo>
                  <a:lnTo>
                    <a:pt x="0" y="1196026"/>
                  </a:lnTo>
                  <a:close/>
                </a:path>
              </a:pathLst>
            </a:custGeom>
            <a:solidFill>
              <a:srgbClr val="FF5757"/>
            </a:solidFill>
          </p:spPr>
        </p:sp>
      </p:grpSp>
      <p:sp>
        <p:nvSpPr>
          <p:cNvPr id="8" name="TextBox 8"/>
          <p:cNvSpPr txBox="1"/>
          <p:nvPr/>
        </p:nvSpPr>
        <p:spPr>
          <a:xfrm>
            <a:off x="5681967" y="4598035"/>
            <a:ext cx="3018233" cy="545465"/>
          </a:xfrm>
          <a:prstGeom prst="rect">
            <a:avLst/>
          </a:prstGeom>
        </p:spPr>
        <p:txBody>
          <a:bodyPr lIns="0" tIns="0" rIns="0" bIns="0" rtlCol="0" anchor="t">
            <a:spAutoFit/>
          </a:bodyPr>
          <a:lstStyle/>
          <a:p>
            <a:pPr>
              <a:lnSpc>
                <a:spcPts val="4375"/>
              </a:lnSpc>
            </a:pPr>
            <a:r>
              <a:rPr lang="en-US" sz="3500" spc="175">
                <a:solidFill>
                  <a:srgbClr val="FFFFFF"/>
                </a:solidFill>
                <a:latin typeface="HK Grotesk Light Bold"/>
              </a:rPr>
              <a:t>Lymphocytes</a:t>
            </a:r>
          </a:p>
        </p:txBody>
      </p:sp>
      <p:sp>
        <p:nvSpPr>
          <p:cNvPr id="9" name="TextBox 9"/>
          <p:cNvSpPr txBox="1"/>
          <p:nvPr/>
        </p:nvSpPr>
        <p:spPr>
          <a:xfrm>
            <a:off x="5681967" y="5253603"/>
            <a:ext cx="3018233" cy="2823210"/>
          </a:xfrm>
          <a:prstGeom prst="rect">
            <a:avLst/>
          </a:prstGeom>
        </p:spPr>
        <p:txBody>
          <a:bodyPr lIns="0" tIns="0" rIns="0" bIns="0" rtlCol="0" anchor="t">
            <a:spAutoFit/>
          </a:bodyPr>
          <a:lstStyle/>
          <a:p>
            <a:pPr>
              <a:lnSpc>
                <a:spcPts val="3720"/>
              </a:lnSpc>
            </a:pPr>
            <a:r>
              <a:rPr lang="en-US" sz="2400" spc="120" dirty="0">
                <a:solidFill>
                  <a:srgbClr val="FFFFFF"/>
                </a:solidFill>
                <a:latin typeface="Glacial Indifference"/>
              </a:rPr>
              <a:t>Lymphocytes, divided mainly into </a:t>
            </a:r>
            <a:r>
              <a:rPr lang="en-US" sz="2400" u="sng" spc="120" dirty="0">
                <a:solidFill>
                  <a:srgbClr val="FFFFFF"/>
                </a:solidFill>
                <a:latin typeface="Glacial Indifference"/>
              </a:rPr>
              <a:t>B cells</a:t>
            </a:r>
            <a:r>
              <a:rPr lang="en-US" sz="2400" spc="120" dirty="0">
                <a:solidFill>
                  <a:srgbClr val="FFFFFF"/>
                </a:solidFill>
                <a:latin typeface="Glacial Indifference"/>
              </a:rPr>
              <a:t> and </a:t>
            </a:r>
            <a:r>
              <a:rPr lang="en-US" sz="2400" u="sng" spc="120" dirty="0">
                <a:solidFill>
                  <a:srgbClr val="FFFFFF"/>
                </a:solidFill>
                <a:latin typeface="Glacial Indifference"/>
              </a:rPr>
              <a:t>T cells</a:t>
            </a:r>
            <a:r>
              <a:rPr lang="en-US" sz="2400" spc="120" dirty="0">
                <a:solidFill>
                  <a:srgbClr val="FFFFFF"/>
                </a:solidFill>
                <a:latin typeface="Glacial Indifference"/>
              </a:rPr>
              <a:t>, detect a pathogen and then produce antibodies.</a:t>
            </a:r>
          </a:p>
        </p:txBody>
      </p:sp>
      <p:grpSp>
        <p:nvGrpSpPr>
          <p:cNvPr id="10" name="Group 10"/>
          <p:cNvGrpSpPr/>
          <p:nvPr/>
        </p:nvGrpSpPr>
        <p:grpSpPr>
          <a:xfrm>
            <a:off x="9241194" y="4222100"/>
            <a:ext cx="3711445" cy="5142833"/>
            <a:chOff x="0" y="0"/>
            <a:chExt cx="863140" cy="1196026"/>
          </a:xfrm>
        </p:grpSpPr>
        <p:sp>
          <p:nvSpPr>
            <p:cNvPr id="11" name="Freeform 11"/>
            <p:cNvSpPr/>
            <p:nvPr/>
          </p:nvSpPr>
          <p:spPr>
            <a:xfrm>
              <a:off x="0" y="0"/>
              <a:ext cx="863140" cy="1196026"/>
            </a:xfrm>
            <a:custGeom>
              <a:avLst/>
              <a:gdLst/>
              <a:ahLst/>
              <a:cxnLst/>
              <a:rect l="l" t="t" r="r" b="b"/>
              <a:pathLst>
                <a:path w="863140" h="1196026">
                  <a:moveTo>
                    <a:pt x="0" y="0"/>
                  </a:moveTo>
                  <a:lnTo>
                    <a:pt x="863140" y="0"/>
                  </a:lnTo>
                  <a:lnTo>
                    <a:pt x="863140" y="1196026"/>
                  </a:lnTo>
                  <a:lnTo>
                    <a:pt x="0" y="1196026"/>
                  </a:lnTo>
                  <a:close/>
                </a:path>
              </a:pathLst>
            </a:custGeom>
            <a:solidFill>
              <a:srgbClr val="FF5757"/>
            </a:solidFill>
          </p:spPr>
        </p:sp>
      </p:grpSp>
      <p:sp>
        <p:nvSpPr>
          <p:cNvPr id="12" name="TextBox 12"/>
          <p:cNvSpPr txBox="1"/>
          <p:nvPr/>
        </p:nvSpPr>
        <p:spPr>
          <a:xfrm>
            <a:off x="9587799" y="4598035"/>
            <a:ext cx="3018233" cy="545465"/>
          </a:xfrm>
          <a:prstGeom prst="rect">
            <a:avLst/>
          </a:prstGeom>
        </p:spPr>
        <p:txBody>
          <a:bodyPr lIns="0" tIns="0" rIns="0" bIns="0" rtlCol="0" anchor="t">
            <a:spAutoFit/>
          </a:bodyPr>
          <a:lstStyle/>
          <a:p>
            <a:pPr>
              <a:lnSpc>
                <a:spcPts val="4375"/>
              </a:lnSpc>
            </a:pPr>
            <a:r>
              <a:rPr lang="en-US" sz="3500" spc="175">
                <a:solidFill>
                  <a:srgbClr val="FFFFFF"/>
                </a:solidFill>
                <a:latin typeface="HK Grotesk Light Bold"/>
              </a:rPr>
              <a:t>B cells</a:t>
            </a:r>
          </a:p>
        </p:txBody>
      </p:sp>
      <p:sp>
        <p:nvSpPr>
          <p:cNvPr id="13" name="TextBox 13"/>
          <p:cNvSpPr txBox="1"/>
          <p:nvPr/>
        </p:nvSpPr>
        <p:spPr>
          <a:xfrm>
            <a:off x="9587799" y="5306943"/>
            <a:ext cx="3018233" cy="933450"/>
          </a:xfrm>
          <a:prstGeom prst="rect">
            <a:avLst/>
          </a:prstGeom>
        </p:spPr>
        <p:txBody>
          <a:bodyPr lIns="0" tIns="0" rIns="0" bIns="0" rtlCol="0" anchor="t">
            <a:spAutoFit/>
          </a:bodyPr>
          <a:lstStyle/>
          <a:p>
            <a:pPr>
              <a:lnSpc>
                <a:spcPts val="3720"/>
              </a:lnSpc>
            </a:pPr>
            <a:r>
              <a:rPr lang="en-US" sz="2400" spc="120">
                <a:solidFill>
                  <a:srgbClr val="FFFFFF"/>
                </a:solidFill>
                <a:latin typeface="Glacial Indifference"/>
              </a:rPr>
              <a:t>B cells produce the antibodies.</a:t>
            </a:r>
          </a:p>
        </p:txBody>
      </p:sp>
      <p:grpSp>
        <p:nvGrpSpPr>
          <p:cNvPr id="14" name="Group 14"/>
          <p:cNvGrpSpPr/>
          <p:nvPr/>
        </p:nvGrpSpPr>
        <p:grpSpPr>
          <a:xfrm>
            <a:off x="13147026" y="4222100"/>
            <a:ext cx="3711445" cy="5142833"/>
            <a:chOff x="0" y="0"/>
            <a:chExt cx="863140" cy="1196026"/>
          </a:xfrm>
        </p:grpSpPr>
        <p:sp>
          <p:nvSpPr>
            <p:cNvPr id="15" name="Freeform 15"/>
            <p:cNvSpPr/>
            <p:nvPr/>
          </p:nvSpPr>
          <p:spPr>
            <a:xfrm>
              <a:off x="0" y="0"/>
              <a:ext cx="863140" cy="1196026"/>
            </a:xfrm>
            <a:custGeom>
              <a:avLst/>
              <a:gdLst/>
              <a:ahLst/>
              <a:cxnLst/>
              <a:rect l="l" t="t" r="r" b="b"/>
              <a:pathLst>
                <a:path w="863140" h="1196026">
                  <a:moveTo>
                    <a:pt x="0" y="0"/>
                  </a:moveTo>
                  <a:lnTo>
                    <a:pt x="863140" y="0"/>
                  </a:lnTo>
                  <a:lnTo>
                    <a:pt x="863140" y="1196026"/>
                  </a:lnTo>
                  <a:lnTo>
                    <a:pt x="0" y="1196026"/>
                  </a:lnTo>
                  <a:close/>
                </a:path>
              </a:pathLst>
            </a:custGeom>
            <a:solidFill>
              <a:srgbClr val="FF5757"/>
            </a:solidFill>
          </p:spPr>
        </p:sp>
      </p:grpSp>
      <p:sp>
        <p:nvSpPr>
          <p:cNvPr id="16" name="TextBox 16"/>
          <p:cNvSpPr txBox="1"/>
          <p:nvPr/>
        </p:nvSpPr>
        <p:spPr>
          <a:xfrm>
            <a:off x="13493632" y="4598035"/>
            <a:ext cx="3018233" cy="545465"/>
          </a:xfrm>
          <a:prstGeom prst="rect">
            <a:avLst/>
          </a:prstGeom>
        </p:spPr>
        <p:txBody>
          <a:bodyPr lIns="0" tIns="0" rIns="0" bIns="0" rtlCol="0" anchor="t">
            <a:spAutoFit/>
          </a:bodyPr>
          <a:lstStyle/>
          <a:p>
            <a:pPr>
              <a:lnSpc>
                <a:spcPts val="4375"/>
              </a:lnSpc>
            </a:pPr>
            <a:r>
              <a:rPr lang="en-US" sz="3500" spc="175">
                <a:solidFill>
                  <a:srgbClr val="FFFFFF"/>
                </a:solidFill>
                <a:latin typeface="HK Grotesk Light Bold"/>
              </a:rPr>
              <a:t>T cells</a:t>
            </a:r>
          </a:p>
        </p:txBody>
      </p:sp>
      <p:sp>
        <p:nvSpPr>
          <p:cNvPr id="17" name="TextBox 17"/>
          <p:cNvSpPr txBox="1"/>
          <p:nvPr/>
        </p:nvSpPr>
        <p:spPr>
          <a:xfrm>
            <a:off x="13493632" y="5253603"/>
            <a:ext cx="3018233" cy="3768090"/>
          </a:xfrm>
          <a:prstGeom prst="rect">
            <a:avLst/>
          </a:prstGeom>
        </p:spPr>
        <p:txBody>
          <a:bodyPr lIns="0" tIns="0" rIns="0" bIns="0" rtlCol="0" anchor="t">
            <a:spAutoFit/>
          </a:bodyPr>
          <a:lstStyle/>
          <a:p>
            <a:pPr>
              <a:lnSpc>
                <a:spcPts val="3720"/>
              </a:lnSpc>
            </a:pPr>
            <a:r>
              <a:rPr lang="en-US" sz="2400" spc="120">
                <a:solidFill>
                  <a:srgbClr val="FFFFFF"/>
                </a:solidFill>
                <a:latin typeface="Glacial Indifference"/>
              </a:rPr>
              <a:t>T cells can kill the pathogen themselves, call for more T cells and direct the B cells when to make antibodies as well as when to stop.</a:t>
            </a:r>
          </a:p>
        </p:txBody>
      </p:sp>
      <p:pic>
        <p:nvPicPr>
          <p:cNvPr id="18" name="Picture 1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296475">
            <a:off x="13769967" y="-2018882"/>
            <a:ext cx="6177008" cy="4540101"/>
          </a:xfrm>
          <a:prstGeom prst="rect">
            <a:avLst/>
          </a:prstGeom>
        </p:spPr>
      </p:pic>
      <p:pic>
        <p:nvPicPr>
          <p:cNvPr id="19" name="Picture 19"/>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656853">
            <a:off x="15611358" y="2180527"/>
            <a:ext cx="596103" cy="596103"/>
          </a:xfrm>
          <a:prstGeom prst="rect">
            <a:avLst/>
          </a:prstGeom>
        </p:spPr>
      </p:pic>
      <p:sp>
        <p:nvSpPr>
          <p:cNvPr id="20" name="TextBox 20"/>
          <p:cNvSpPr txBox="1"/>
          <p:nvPr/>
        </p:nvSpPr>
        <p:spPr>
          <a:xfrm>
            <a:off x="1790700" y="1628393"/>
            <a:ext cx="7199005" cy="1155109"/>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LEUKOCYTES</a:t>
            </a:r>
          </a:p>
        </p:txBody>
      </p:sp>
      <p:sp>
        <p:nvSpPr>
          <p:cNvPr id="21" name="AutoShape 21"/>
          <p:cNvSpPr/>
          <p:nvPr/>
        </p:nvSpPr>
        <p:spPr>
          <a:xfrm>
            <a:off x="1790700" y="3164502"/>
            <a:ext cx="7199005" cy="87845"/>
          </a:xfrm>
          <a:prstGeom prst="rect">
            <a:avLst/>
          </a:prstGeom>
          <a:solidFill>
            <a:srgbClr val="FFE148"/>
          </a:solidFill>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835334">
            <a:off x="9647322" y="7667996"/>
            <a:ext cx="11604014" cy="4409525"/>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6663197" y="5990910"/>
            <a:ext cx="596103" cy="596103"/>
          </a:xfrm>
          <a:prstGeom prst="rect">
            <a:avLst/>
          </a:prstGeom>
        </p:spPr>
      </p:pic>
      <p:sp>
        <p:nvSpPr>
          <p:cNvPr id="4" name="TextBox 4"/>
          <p:cNvSpPr txBox="1"/>
          <p:nvPr/>
        </p:nvSpPr>
        <p:spPr>
          <a:xfrm>
            <a:off x="7562850" y="3914697"/>
            <a:ext cx="7032537" cy="4596130"/>
          </a:xfrm>
          <a:prstGeom prst="rect">
            <a:avLst/>
          </a:prstGeom>
        </p:spPr>
        <p:txBody>
          <a:bodyPr lIns="0" tIns="0" rIns="0" bIns="0" rtlCol="0" anchor="t">
            <a:spAutoFit/>
          </a:bodyPr>
          <a:lstStyle/>
          <a:p>
            <a:pPr>
              <a:lnSpc>
                <a:spcPts val="5270"/>
              </a:lnSpc>
            </a:pPr>
            <a:r>
              <a:rPr lang="en-US" sz="3100" spc="155">
                <a:solidFill>
                  <a:srgbClr val="222222"/>
                </a:solidFill>
                <a:latin typeface="HK Grotesk Light"/>
              </a:rPr>
              <a:t>Antibodies attach to antigens and are designed to only attach to certain antigens. They only recognise, and therefore attack, bad antigens. These antibodies are then stored in the body for the next encounter to be able to response faster.</a:t>
            </a:r>
          </a:p>
        </p:txBody>
      </p:sp>
      <p:sp>
        <p:nvSpPr>
          <p:cNvPr id="5" name="AutoShape 5"/>
          <p:cNvSpPr/>
          <p:nvPr/>
        </p:nvSpPr>
        <p:spPr>
          <a:xfrm>
            <a:off x="7562850" y="3448309"/>
            <a:ext cx="5880805" cy="82550"/>
          </a:xfrm>
          <a:prstGeom prst="rect">
            <a:avLst/>
          </a:prstGeom>
          <a:solidFill>
            <a:srgbClr val="FFE148"/>
          </a:solidFill>
        </p:spPr>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9155200">
            <a:off x="-2849373" y="-976292"/>
            <a:ext cx="8594829" cy="3266035"/>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191739" y="3086100"/>
            <a:ext cx="4114800" cy="4114800"/>
          </a:xfrm>
          <a:prstGeom prst="rect">
            <a:avLst/>
          </a:prstGeom>
        </p:spPr>
      </p:pic>
      <p:sp>
        <p:nvSpPr>
          <p:cNvPr id="8" name="TextBox 8"/>
          <p:cNvSpPr txBox="1"/>
          <p:nvPr/>
        </p:nvSpPr>
        <p:spPr>
          <a:xfrm>
            <a:off x="7562850" y="1929130"/>
            <a:ext cx="5880805" cy="1156970"/>
          </a:xfrm>
          <a:prstGeom prst="rect">
            <a:avLst/>
          </a:prstGeom>
        </p:spPr>
        <p:txBody>
          <a:bodyPr lIns="0" tIns="0" rIns="0" bIns="0" rtlCol="0" anchor="t">
            <a:spAutoFit/>
          </a:bodyPr>
          <a:lstStyle/>
          <a:p>
            <a:pPr>
              <a:lnSpc>
                <a:spcPts val="8800"/>
              </a:lnSpc>
            </a:pPr>
            <a:r>
              <a:rPr lang="en-US" sz="8000" spc="200">
                <a:solidFill>
                  <a:srgbClr val="FF5757"/>
                </a:solidFill>
                <a:latin typeface="Glacial Indifference Bold"/>
              </a:rPr>
              <a:t>ANTIBODIES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90700" y="1485900"/>
            <a:ext cx="13775472" cy="1112520"/>
          </a:xfrm>
          <a:prstGeom prst="rect">
            <a:avLst/>
          </a:prstGeom>
        </p:spPr>
        <p:txBody>
          <a:bodyPr lIns="0" tIns="0" rIns="0" bIns="0" rtlCol="0" anchor="t">
            <a:spAutoFit/>
          </a:bodyPr>
          <a:lstStyle/>
          <a:p>
            <a:pPr>
              <a:lnSpc>
                <a:spcPts val="8580"/>
              </a:lnSpc>
            </a:pPr>
            <a:r>
              <a:rPr lang="en-US" sz="7800" spc="195">
                <a:solidFill>
                  <a:srgbClr val="FF5757"/>
                </a:solidFill>
                <a:latin typeface="Glacial Indifference Bold"/>
              </a:rPr>
              <a:t>IMMUNE SYSTEM OVERVIEW</a:t>
            </a:r>
          </a:p>
        </p:txBody>
      </p:sp>
      <p:sp>
        <p:nvSpPr>
          <p:cNvPr id="3" name="TextBox 3"/>
          <p:cNvSpPr txBox="1"/>
          <p:nvPr/>
        </p:nvSpPr>
        <p:spPr>
          <a:xfrm>
            <a:off x="2086728" y="5845628"/>
            <a:ext cx="3747208" cy="3042920"/>
          </a:xfrm>
          <a:prstGeom prst="rect">
            <a:avLst/>
          </a:prstGeom>
        </p:spPr>
        <p:txBody>
          <a:bodyPr lIns="0" tIns="0" rIns="0" bIns="0" rtlCol="0" anchor="t">
            <a:spAutoFit/>
          </a:bodyPr>
          <a:lstStyle/>
          <a:p>
            <a:pPr algn="ctr">
              <a:lnSpc>
                <a:spcPts val="4030"/>
              </a:lnSpc>
            </a:pPr>
            <a:r>
              <a:rPr lang="en-US" sz="2600" spc="130">
                <a:solidFill>
                  <a:srgbClr val="222222"/>
                </a:solidFill>
                <a:latin typeface="Glacial Indifference"/>
              </a:rPr>
              <a:t>Pathogens enter the body and are detected by their antigens by immune cells who send out messages to alert other cells.</a:t>
            </a:r>
          </a:p>
        </p:txBody>
      </p:sp>
      <p:sp>
        <p:nvSpPr>
          <p:cNvPr id="4" name="TextBox 4"/>
          <p:cNvSpPr txBox="1"/>
          <p:nvPr/>
        </p:nvSpPr>
        <p:spPr>
          <a:xfrm>
            <a:off x="7008639" y="5875100"/>
            <a:ext cx="4506304" cy="3553460"/>
          </a:xfrm>
          <a:prstGeom prst="rect">
            <a:avLst/>
          </a:prstGeom>
        </p:spPr>
        <p:txBody>
          <a:bodyPr lIns="0" tIns="0" rIns="0" bIns="0" rtlCol="0" anchor="t">
            <a:spAutoFit/>
          </a:bodyPr>
          <a:lstStyle/>
          <a:p>
            <a:pPr algn="ctr">
              <a:lnSpc>
                <a:spcPts val="4030"/>
              </a:lnSpc>
            </a:pPr>
            <a:r>
              <a:rPr lang="en-US" sz="2600" spc="130">
                <a:solidFill>
                  <a:srgbClr val="222222"/>
                </a:solidFill>
                <a:latin typeface="Glacial Indifference"/>
              </a:rPr>
              <a:t>Leukocytes, such phagocytes and lymphocytes, work together to destroy these pathogens and produce antibodies. B cells and T cells are the main cells involved in this.</a:t>
            </a:r>
          </a:p>
        </p:txBody>
      </p:sp>
      <p:sp>
        <p:nvSpPr>
          <p:cNvPr id="5" name="TextBox 5"/>
          <p:cNvSpPr txBox="1"/>
          <p:nvPr/>
        </p:nvSpPr>
        <p:spPr>
          <a:xfrm>
            <a:off x="12454064" y="5875100"/>
            <a:ext cx="3747208" cy="2532380"/>
          </a:xfrm>
          <a:prstGeom prst="rect">
            <a:avLst/>
          </a:prstGeom>
        </p:spPr>
        <p:txBody>
          <a:bodyPr lIns="0" tIns="0" rIns="0" bIns="0" rtlCol="0" anchor="t">
            <a:spAutoFit/>
          </a:bodyPr>
          <a:lstStyle/>
          <a:p>
            <a:pPr algn="ctr">
              <a:lnSpc>
                <a:spcPts val="4030"/>
              </a:lnSpc>
            </a:pPr>
            <a:r>
              <a:rPr lang="en-US" sz="2600" spc="130">
                <a:solidFill>
                  <a:srgbClr val="222222"/>
                </a:solidFill>
                <a:latin typeface="Glacial Indifference"/>
              </a:rPr>
              <a:t>These antibodies are then stored in the body for the next encounter to be able to response faster.</a:t>
            </a:r>
          </a:p>
        </p:txBody>
      </p:sp>
      <p:sp>
        <p:nvSpPr>
          <p:cNvPr id="6" name="AutoShape 6"/>
          <p:cNvSpPr/>
          <p:nvPr/>
        </p:nvSpPr>
        <p:spPr>
          <a:xfrm>
            <a:off x="-234852" y="4875465"/>
            <a:ext cx="18757704" cy="60578"/>
          </a:xfrm>
          <a:prstGeom prst="rect">
            <a:avLst/>
          </a:prstGeom>
          <a:solidFill>
            <a:srgbClr val="FF5757"/>
          </a:solidFill>
        </p:spPr>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3772088">
            <a:off x="15821781" y="-1794441"/>
            <a:ext cx="4640141" cy="5427066"/>
          </a:xfrm>
          <a:prstGeom prst="rect">
            <a:avLst/>
          </a:prstGeom>
        </p:spPr>
      </p:pic>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7870646">
            <a:off x="-1734812" y="7552340"/>
            <a:ext cx="4277246" cy="5002626"/>
          </a:xfrm>
          <a:prstGeom prst="rect">
            <a:avLst/>
          </a:prstGeom>
        </p:spPr>
      </p:pic>
      <p:pic>
        <p:nvPicPr>
          <p:cNvPr id="9" name="Picture 9"/>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8845948" y="4637991"/>
            <a:ext cx="596103" cy="596103"/>
          </a:xfrm>
          <a:prstGeom prst="rect">
            <a:avLst/>
          </a:prstGeom>
        </p:spPr>
      </p:pic>
      <p:pic>
        <p:nvPicPr>
          <p:cNvPr id="10" name="Picture 10"/>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4029616" y="4637991"/>
            <a:ext cx="596103" cy="596103"/>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3662281" y="4637991"/>
            <a:ext cx="596103" cy="596103"/>
          </a:xfrm>
          <a:prstGeom prst="rect">
            <a:avLst/>
          </a:prstGeom>
        </p:spPr>
      </p:pic>
      <p:pic>
        <p:nvPicPr>
          <p:cNvPr id="12" name="Picture 1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470697" y="6369618"/>
            <a:ext cx="596103" cy="596103"/>
          </a:xfrm>
          <a:prstGeom prst="rect">
            <a:avLst/>
          </a:prstGeom>
        </p:spPr>
      </p:pic>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6963209">
            <a:off x="15885611" y="7651489"/>
            <a:ext cx="1946721" cy="2752433"/>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1115</Words>
  <Application>Microsoft Office PowerPoint</Application>
  <PresentationFormat>Custom</PresentationFormat>
  <Paragraphs>98</Paragraphs>
  <Slides>23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Calibri</vt:lpstr>
      <vt:lpstr>Arial</vt:lpstr>
      <vt:lpstr>HK Grotesk Light</vt:lpstr>
      <vt:lpstr>Glacial Indifference</vt:lpstr>
      <vt:lpstr>Arimo</vt:lpstr>
      <vt:lpstr>HK Grotesk Light Bold</vt:lpstr>
      <vt:lpstr>Glacial Indifference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nutrition and the immune system</dc:title>
  <dc:creator>Kate Westall</dc:creator>
  <cp:lastModifiedBy>Kate Westall (s4597871)</cp:lastModifiedBy>
  <cp:revision>3</cp:revision>
  <dcterms:created xsi:type="dcterms:W3CDTF">2006-08-16T00:00:00Z</dcterms:created>
  <dcterms:modified xsi:type="dcterms:W3CDTF">2021-03-01T12:38:37Z</dcterms:modified>
  <dc:identifier>DAEUpMbx4EA</dc:identifier>
</cp:coreProperties>
</file>