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0" r:id="rId2"/>
  </p:sldMasterIdLst>
  <p:notesMasterIdLst>
    <p:notesMasterId r:id="rId2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8" roundtripDataSignature="AMtx7mi0iu1jCMY6HM+6EY5AFPWZkn6Sx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customschemas.google.com/relationships/presentationmetadata" Target="meta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 name="Google Shape;9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9" name="Google Shape;9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0" name="Google Shape;20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Diet.. = food and drink we consume. </a:t>
            </a:r>
            <a:endParaRPr/>
          </a:p>
          <a:p>
            <a:pPr marL="0" lvl="0" indent="0" algn="l" rtl="0">
              <a:spcBef>
                <a:spcPts val="0"/>
              </a:spcBef>
              <a:spcAft>
                <a:spcPts val="0"/>
              </a:spcAft>
              <a:buNone/>
            </a:pPr>
            <a:r>
              <a:rPr lang="en-GB"/>
              <a:t>A vegetarian diet is one without meat or fish</a:t>
            </a:r>
            <a:endParaRPr/>
          </a:p>
        </p:txBody>
      </p:sp>
      <p:sp>
        <p:nvSpPr>
          <p:cNvPr id="208" name="Google Shape;20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Explain this is a rough overview of what a vegan diet looks like. </a:t>
            </a:r>
            <a:endParaRPr/>
          </a:p>
          <a:p>
            <a:pPr marL="0" lvl="0" indent="0" algn="l" rtl="0">
              <a:spcBef>
                <a:spcPts val="0"/>
              </a:spcBef>
              <a:spcAft>
                <a:spcPts val="0"/>
              </a:spcAft>
              <a:buNone/>
            </a:pPr>
            <a:r>
              <a:rPr lang="en-GB"/>
              <a:t>How to follow a vegan diet safety.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15" name="Google Shape;21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A rough guide on pescatarian diets </a:t>
            </a:r>
            <a:endParaRPr/>
          </a:p>
        </p:txBody>
      </p:sp>
      <p:sp>
        <p:nvSpPr>
          <p:cNvPr id="223" name="Google Shape;22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5" name="Google Shape;245;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3" name="Google Shape;28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Make a mindmap on a whiteboard of their suggestions </a:t>
            </a:r>
            <a:endParaRPr/>
          </a:p>
        </p:txBody>
      </p:sp>
      <p:sp>
        <p:nvSpPr>
          <p:cNvPr id="123" name="Google Shape;12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 name="Google Shape;14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Low calorie does not equal better</a:t>
            </a:r>
            <a:endParaRPr/>
          </a:p>
          <a:p>
            <a:pPr marL="0" lvl="0" indent="0" algn="l" rtl="0">
              <a:spcBef>
                <a:spcPts val="0"/>
              </a:spcBef>
              <a:spcAft>
                <a:spcPts val="0"/>
              </a:spcAft>
              <a:buNone/>
            </a:pPr>
            <a:r>
              <a:rPr lang="en-GB"/>
              <a:t>High calorie does not equal worse </a:t>
            </a:r>
            <a:endParaRPr/>
          </a:p>
        </p:txBody>
      </p:sp>
      <p:sp>
        <p:nvSpPr>
          <p:cNvPr id="156" name="Google Shape;15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2" name="Google Shape;17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 name="Google Shape;18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This links up to the eatwell guide lesson plan. </a:t>
            </a:r>
            <a:endParaRPr/>
          </a:p>
        </p:txBody>
      </p:sp>
      <p:sp>
        <p:nvSpPr>
          <p:cNvPr id="193" name="Google Shape;19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0"/>
        <p:cNvGrpSpPr/>
        <p:nvPr/>
      </p:nvGrpSpPr>
      <p:grpSpPr>
        <a:xfrm>
          <a:off x="0" y="0"/>
          <a:ext cx="0" cy="0"/>
          <a:chOff x="0" y="0"/>
          <a:chExt cx="0" cy="0"/>
        </a:xfrm>
      </p:grpSpPr>
      <p:sp>
        <p:nvSpPr>
          <p:cNvPr id="91" name="Google Shape;91;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 name="Google Shape;92;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93" name="Google Shape;93;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7"/>
        <p:cNvGrpSpPr/>
        <p:nvPr/>
      </p:nvGrpSpPr>
      <p:grpSpPr>
        <a:xfrm>
          <a:off x="0" y="0"/>
          <a:ext cx="0" cy="0"/>
          <a:chOff x="0" y="0"/>
          <a:chExt cx="0" cy="0"/>
        </a:xfrm>
      </p:grpSpPr>
      <p:sp>
        <p:nvSpPr>
          <p:cNvPr id="28" name="Google Shape;28;p2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0" name="Google Shape;30;p2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2" name="Google Shape;32;p2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6"/>
        <p:cNvGrpSpPr/>
        <p:nvPr/>
      </p:nvGrpSpPr>
      <p:grpSpPr>
        <a:xfrm>
          <a:off x="0" y="0"/>
          <a:ext cx="0" cy="0"/>
          <a:chOff x="0" y="0"/>
          <a:chExt cx="0" cy="0"/>
        </a:xfrm>
      </p:grpSpPr>
      <p:sp>
        <p:nvSpPr>
          <p:cNvPr id="37" name="Google Shape;37;p2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9" name="Google Shape;39;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3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4"/>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3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3C6E7"/>
        </a:solidFill>
        <a:effectLst/>
      </p:bgPr>
    </p:bg>
    <p:spTree>
      <p:nvGrpSpPr>
        <p:cNvPr id="1" name="Shape 9"/>
        <p:cNvGrpSpPr/>
        <p:nvPr/>
      </p:nvGrpSpPr>
      <p:grpSpPr>
        <a:xfrm>
          <a:off x="0" y="0"/>
          <a:ext cx="0" cy="0"/>
          <a:chOff x="0" y="0"/>
          <a:chExt cx="0" cy="0"/>
        </a:xfrm>
      </p:grpSpPr>
      <p:sp>
        <p:nvSpPr>
          <p:cNvPr id="10" name="Google Shape;1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B3C6E7"/>
        </a:solidFill>
        <a:effectLst/>
      </p:bgPr>
    </p:bg>
    <p:spTree>
      <p:nvGrpSpPr>
        <p:cNvPr id="1" name="Shape 84"/>
        <p:cNvGrpSpPr/>
        <p:nvPr/>
      </p:nvGrpSpPr>
      <p:grpSpPr>
        <a:xfrm>
          <a:off x="0" y="0"/>
          <a:ext cx="0" cy="0"/>
          <a:chOff x="0" y="0"/>
          <a:chExt cx="0" cy="0"/>
        </a:xfrm>
      </p:grpSpPr>
      <p:sp>
        <p:nvSpPr>
          <p:cNvPr id="85" name="Google Shape;85;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6" name="Google Shape;86;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87" name="Google Shape;87;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88" name="Google Shape;88;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89" name="Google Shape;89;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
          <p:cNvSpPr/>
          <p:nvPr/>
        </p:nvSpPr>
        <p:spPr>
          <a:xfrm>
            <a:off x="0" y="1"/>
            <a:ext cx="12191696" cy="6858000"/>
          </a:xfrm>
          <a:prstGeom prst="rect">
            <a:avLst/>
          </a:prstGeom>
          <a:solidFill>
            <a:srgbClr val="B3C6E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2" name="Google Shape;102;p1"/>
          <p:cNvSpPr/>
          <p:nvPr/>
        </p:nvSpPr>
        <p:spPr>
          <a:xfrm>
            <a:off x="305" y="0"/>
            <a:ext cx="12191696" cy="6858000"/>
          </a:xfrm>
          <a:prstGeom prst="rect">
            <a:avLst/>
          </a:prstGeom>
          <a:gradFill>
            <a:gsLst>
              <a:gs pos="0">
                <a:srgbClr val="70AD47">
                  <a:alpha val="20000"/>
                </a:srgbClr>
              </a:gs>
              <a:gs pos="16000">
                <a:srgbClr val="70AD47">
                  <a:alpha val="20000"/>
                </a:srgbClr>
              </a:gs>
              <a:gs pos="85000">
                <a:srgbClr val="4472C4">
                  <a:alpha val="40000"/>
                </a:srgbClr>
              </a:gs>
              <a:gs pos="100000">
                <a:srgbClr val="4472C4">
                  <a:alpha val="40000"/>
                </a:srgbClr>
              </a:gs>
            </a:gsLst>
            <a:lin ang="120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03" name="Google Shape;103;p1"/>
          <p:cNvGrpSpPr/>
          <p:nvPr/>
        </p:nvGrpSpPr>
        <p:grpSpPr>
          <a:xfrm>
            <a:off x="1303402" y="3985"/>
            <a:ext cx="9772765" cy="6858000"/>
            <a:chOff x="1303402" y="3985"/>
            <a:chExt cx="9772765" cy="6858000"/>
          </a:xfrm>
        </p:grpSpPr>
        <p:sp>
          <p:nvSpPr>
            <p:cNvPr id="104" name="Google Shape;104;p1"/>
            <p:cNvSpPr/>
            <p:nvPr/>
          </p:nvSpPr>
          <p:spPr>
            <a:xfrm>
              <a:off x="1560551" y="3985"/>
              <a:ext cx="9313016" cy="6858000"/>
            </a:xfrm>
            <a:custGeom>
              <a:avLst/>
              <a:gdLst/>
              <a:ahLst/>
              <a:cxnLst/>
              <a:rect l="l" t="t" r="r" b="b"/>
              <a:pathLst>
                <a:path w="9313016" h="6858000" extrusionOk="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5" name="Google Shape;105;p1"/>
            <p:cNvSpPr/>
            <p:nvPr/>
          </p:nvSpPr>
          <p:spPr>
            <a:xfrm>
              <a:off x="1659468" y="3985"/>
              <a:ext cx="9065550" cy="6858000"/>
            </a:xfrm>
            <a:custGeom>
              <a:avLst/>
              <a:gdLst/>
              <a:ahLst/>
              <a:cxnLst/>
              <a:rect l="l" t="t" r="r" b="b"/>
              <a:pathLst>
                <a:path w="9065550" h="6858000" extrusionOk="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6" name="Google Shape;106;p1"/>
            <p:cNvSpPr/>
            <p:nvPr/>
          </p:nvSpPr>
          <p:spPr>
            <a:xfrm>
              <a:off x="1648217" y="3985"/>
              <a:ext cx="9088051" cy="6858000"/>
            </a:xfrm>
            <a:custGeom>
              <a:avLst/>
              <a:gdLst/>
              <a:ahLst/>
              <a:cxnLst/>
              <a:rect l="l" t="t" r="r" b="b"/>
              <a:pathLst>
                <a:path w="9088051" h="6858000" extrusionOk="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7" name="Google Shape;107;p1"/>
            <p:cNvSpPr/>
            <p:nvPr/>
          </p:nvSpPr>
          <p:spPr>
            <a:xfrm>
              <a:off x="1629061" y="3985"/>
              <a:ext cx="9107210" cy="6858000"/>
            </a:xfrm>
            <a:custGeom>
              <a:avLst/>
              <a:gdLst/>
              <a:ahLst/>
              <a:cxnLst/>
              <a:rect l="l" t="t" r="r" b="b"/>
              <a:pathLst>
                <a:path w="9107210" h="6858000" extrusionOk="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8" name="Google Shape;108;p1"/>
            <p:cNvSpPr/>
            <p:nvPr/>
          </p:nvSpPr>
          <p:spPr>
            <a:xfrm>
              <a:off x="1303402" y="3985"/>
              <a:ext cx="9767847" cy="6858000"/>
            </a:xfrm>
            <a:custGeom>
              <a:avLst/>
              <a:gdLst/>
              <a:ahLst/>
              <a:cxnLst/>
              <a:rect l="l" t="t" r="r" b="b"/>
              <a:pathLst>
                <a:path w="9767847" h="6858000" extrusionOk="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lt1">
                <a:alpha val="5098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9" name="Google Shape;109;p1"/>
            <p:cNvSpPr/>
            <p:nvPr/>
          </p:nvSpPr>
          <p:spPr>
            <a:xfrm>
              <a:off x="1318434" y="3985"/>
              <a:ext cx="9747620" cy="6858000"/>
            </a:xfrm>
            <a:custGeom>
              <a:avLst/>
              <a:gdLst/>
              <a:ahLst/>
              <a:cxnLst/>
              <a:rect l="l" t="t" r="r" b="b"/>
              <a:pathLst>
                <a:path w="9747620" h="6858000" extrusionOk="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0" name="Google Shape;110;p1"/>
            <p:cNvSpPr/>
            <p:nvPr/>
          </p:nvSpPr>
          <p:spPr>
            <a:xfrm>
              <a:off x="1308320" y="3985"/>
              <a:ext cx="9767847" cy="6858000"/>
            </a:xfrm>
            <a:custGeom>
              <a:avLst/>
              <a:gdLst/>
              <a:ahLst/>
              <a:cxnLst/>
              <a:rect l="l" t="t" r="r" b="b"/>
              <a:pathLst>
                <a:path w="9767847" h="6858000" extrusionOk="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lt1">
                <a:alpha val="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111" name="Google Shape;111;p1"/>
          <p:cNvSpPr txBox="1">
            <a:spLocks noGrp="1"/>
          </p:cNvSpPr>
          <p:nvPr>
            <p:ph type="ctrTitle"/>
          </p:nvPr>
        </p:nvSpPr>
        <p:spPr>
          <a:xfrm>
            <a:off x="2323950" y="1276350"/>
            <a:ext cx="7543800" cy="29463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6600"/>
              <a:buFont typeface="Calibri"/>
              <a:buNone/>
            </a:pPr>
            <a:r>
              <a:rPr lang="en-GB" sz="6600"/>
              <a:t>Healthy and </a:t>
            </a:r>
            <a:br>
              <a:rPr lang="en-GB" sz="6600"/>
            </a:br>
            <a:r>
              <a:rPr lang="en-GB" sz="6600"/>
              <a:t>Balanced Diets</a:t>
            </a:r>
            <a:endParaRPr/>
          </a:p>
        </p:txBody>
      </p:sp>
      <p:sp>
        <p:nvSpPr>
          <p:cNvPr id="112" name="Google Shape;112;p1"/>
          <p:cNvSpPr txBox="1">
            <a:spLocks noGrp="1"/>
          </p:cNvSpPr>
          <p:nvPr>
            <p:ph type="subTitle" idx="1"/>
          </p:nvPr>
        </p:nvSpPr>
        <p:spPr>
          <a:xfrm>
            <a:off x="3215729" y="4165152"/>
            <a:ext cx="5760846" cy="682079"/>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2"/>
              </a:buClr>
              <a:buSzPts val="2400"/>
              <a:buNone/>
            </a:pPr>
            <a:r>
              <a:rPr lang="en-GB">
                <a:solidFill>
                  <a:schemeClr val="dk2"/>
                </a:solidFill>
              </a:rPr>
              <a:t>..</a:t>
            </a:r>
            <a:endParaRPr/>
          </a:p>
        </p:txBody>
      </p:sp>
      <p:sp>
        <p:nvSpPr>
          <p:cNvPr id="113" name="Google Shape;113;p1"/>
          <p:cNvSpPr txBox="1"/>
          <p:nvPr/>
        </p:nvSpPr>
        <p:spPr>
          <a:xfrm>
            <a:off x="3715775" y="5182475"/>
            <a:ext cx="5326200" cy="1422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GB" sz="1100">
                <a:solidFill>
                  <a:schemeClr val="dk1"/>
                </a:solidFill>
              </a:rPr>
              <a:t>Christchurch Food Festival Education Trust: Charity Number 1127292 </a:t>
            </a:r>
            <a:r>
              <a:rPr lang="en-GB" sz="1200">
                <a:solidFill>
                  <a:schemeClr val="dk1"/>
                </a:solidFill>
                <a:latin typeface="Calibri"/>
                <a:ea typeface="Calibri"/>
                <a:cs typeface="Calibri"/>
                <a:sym typeface="Calibri"/>
              </a:rPr>
              <a:t>Bournemouth University: MSc Nutrition and Behaviour: Francesca</a:t>
            </a:r>
            <a:endParaRPr sz="1200">
              <a:solidFill>
                <a:schemeClr val="dk1"/>
              </a:solidFill>
            </a:endParaRPr>
          </a:p>
          <a:p>
            <a:pPr marL="0" lvl="0" indent="0" algn="l" rtl="0">
              <a:spcBef>
                <a:spcPts val="1200"/>
              </a:spcBef>
              <a:spcAft>
                <a:spcPts val="0"/>
              </a:spcAft>
              <a:buClr>
                <a:schemeClr val="dk1"/>
              </a:buClr>
              <a:buSzPts val="1100"/>
              <a:buFont typeface="Arial"/>
              <a:buNone/>
            </a:pPr>
            <a:endParaRPr sz="1000">
              <a:solidFill>
                <a:schemeClr val="dk1"/>
              </a:solidFill>
            </a:endParaRPr>
          </a:p>
          <a:p>
            <a:pPr marL="0" lvl="0" indent="0" algn="l"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0"/>
          <p:cNvSpPr txBox="1">
            <a:spLocks noGrp="1"/>
          </p:cNvSpPr>
          <p:nvPr>
            <p:ph type="title"/>
          </p:nvPr>
        </p:nvSpPr>
        <p:spPr>
          <a:xfrm>
            <a:off x="836679" y="723898"/>
            <a:ext cx="6002110" cy="14954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GB" sz="4000" u="sng"/>
              <a:t>Activity time</a:t>
            </a:r>
            <a:endParaRPr/>
          </a:p>
        </p:txBody>
      </p:sp>
      <p:sp>
        <p:nvSpPr>
          <p:cNvPr id="203" name="Google Shape;203;p10"/>
          <p:cNvSpPr txBox="1">
            <a:spLocks noGrp="1"/>
          </p:cNvSpPr>
          <p:nvPr>
            <p:ph type="body" idx="1"/>
          </p:nvPr>
        </p:nvSpPr>
        <p:spPr>
          <a:xfrm>
            <a:off x="836680" y="2405067"/>
            <a:ext cx="6002110" cy="3729034"/>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000"/>
              <a:buChar char="•"/>
            </a:pPr>
            <a:r>
              <a:rPr lang="en-GB" sz="2000"/>
              <a:t>Complete the activity sheet on healthy balanced diets. </a:t>
            </a:r>
            <a:endParaRPr/>
          </a:p>
          <a:p>
            <a:pPr marL="228600" lvl="0" indent="-101600" algn="l" rtl="0">
              <a:lnSpc>
                <a:spcPct val="90000"/>
              </a:lnSpc>
              <a:spcBef>
                <a:spcPts val="1000"/>
              </a:spcBef>
              <a:spcAft>
                <a:spcPts val="0"/>
              </a:spcAft>
              <a:buClr>
                <a:schemeClr val="dk1"/>
              </a:buClr>
              <a:buSzPts val="2000"/>
              <a:buNone/>
            </a:pPr>
            <a:endParaRPr sz="2000"/>
          </a:p>
          <a:p>
            <a:pPr marL="228600" lvl="0" indent="-228600" algn="l" rtl="0">
              <a:lnSpc>
                <a:spcPct val="90000"/>
              </a:lnSpc>
              <a:spcBef>
                <a:spcPts val="1000"/>
              </a:spcBef>
              <a:spcAft>
                <a:spcPts val="0"/>
              </a:spcAft>
              <a:buClr>
                <a:schemeClr val="dk1"/>
              </a:buClr>
              <a:buSzPts val="2000"/>
              <a:buChar char="•"/>
            </a:pPr>
            <a:r>
              <a:rPr lang="en-GB" sz="2000"/>
              <a:t>Discuss your ideas with your classmates! </a:t>
            </a:r>
            <a:endParaRPr/>
          </a:p>
          <a:p>
            <a:pPr marL="228600" lvl="0" indent="-101600" algn="l" rtl="0">
              <a:lnSpc>
                <a:spcPct val="90000"/>
              </a:lnSpc>
              <a:spcBef>
                <a:spcPts val="1000"/>
              </a:spcBef>
              <a:spcAft>
                <a:spcPts val="0"/>
              </a:spcAft>
              <a:buClr>
                <a:schemeClr val="dk1"/>
              </a:buClr>
              <a:buSzPts val="2000"/>
              <a:buNone/>
            </a:pPr>
            <a:endParaRPr sz="2000"/>
          </a:p>
          <a:p>
            <a:pPr marL="228600" lvl="0" indent="-228600" algn="l" rtl="0">
              <a:lnSpc>
                <a:spcPct val="90000"/>
              </a:lnSpc>
              <a:spcBef>
                <a:spcPts val="1000"/>
              </a:spcBef>
              <a:spcAft>
                <a:spcPts val="0"/>
              </a:spcAft>
              <a:buClr>
                <a:schemeClr val="dk1"/>
              </a:buClr>
              <a:buSzPts val="2000"/>
              <a:buChar char="•"/>
            </a:pPr>
            <a:r>
              <a:rPr lang="en-GB" sz="2000"/>
              <a:t>What did you learn? </a:t>
            </a:r>
            <a:endParaRPr/>
          </a:p>
          <a:p>
            <a:pPr marL="228600" lvl="0" indent="-101600" algn="l" rtl="0">
              <a:lnSpc>
                <a:spcPct val="90000"/>
              </a:lnSpc>
              <a:spcBef>
                <a:spcPts val="1000"/>
              </a:spcBef>
              <a:spcAft>
                <a:spcPts val="0"/>
              </a:spcAft>
              <a:buClr>
                <a:schemeClr val="dk1"/>
              </a:buClr>
              <a:buSzPts val="2000"/>
              <a:buNone/>
            </a:pPr>
            <a:endParaRPr sz="2000"/>
          </a:p>
          <a:p>
            <a:pPr marL="228600" lvl="0" indent="-101600" algn="l" rtl="0">
              <a:lnSpc>
                <a:spcPct val="90000"/>
              </a:lnSpc>
              <a:spcBef>
                <a:spcPts val="1000"/>
              </a:spcBef>
              <a:spcAft>
                <a:spcPts val="0"/>
              </a:spcAft>
              <a:buClr>
                <a:schemeClr val="dk1"/>
              </a:buClr>
              <a:buSzPts val="2000"/>
              <a:buNone/>
            </a:pPr>
            <a:endParaRPr sz="2000"/>
          </a:p>
        </p:txBody>
      </p:sp>
      <p:pic>
        <p:nvPicPr>
          <p:cNvPr id="204" name="Google Shape;204;p10" descr="Text&#10;&#10;Description automatically generated"/>
          <p:cNvPicPr preferRelativeResize="0"/>
          <p:nvPr/>
        </p:nvPicPr>
        <p:blipFill rotWithShape="1">
          <a:blip r:embed="rId3">
            <a:alphaModFix/>
          </a:blip>
          <a:srcRect/>
          <a:stretch/>
        </p:blipFill>
        <p:spPr>
          <a:xfrm>
            <a:off x="7343394" y="0"/>
            <a:ext cx="4848606" cy="685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u="sng"/>
              <a:t>Different diets</a:t>
            </a:r>
            <a:endParaRPr/>
          </a:p>
        </p:txBody>
      </p:sp>
      <p:sp>
        <p:nvSpPr>
          <p:cNvPr id="211" name="Google Shape;211;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dk1"/>
              </a:buClr>
              <a:buSzPct val="100000"/>
              <a:buChar char="•"/>
            </a:pPr>
            <a:r>
              <a:rPr lang="en-GB"/>
              <a:t>People around the world choose and combine different foods to make meals and snacks. </a:t>
            </a:r>
            <a:endParaRPr/>
          </a:p>
          <a:p>
            <a:pPr marL="228600" lvl="0" indent="-64135" algn="l" rtl="0">
              <a:lnSpc>
                <a:spcPct val="90000"/>
              </a:lnSpc>
              <a:spcBef>
                <a:spcPts val="1000"/>
              </a:spcBef>
              <a:spcAft>
                <a:spcPts val="0"/>
              </a:spcAft>
              <a:buClr>
                <a:schemeClr val="dk1"/>
              </a:buClr>
              <a:buSzPct val="100000"/>
              <a:buNone/>
            </a:pPr>
            <a:endParaRPr/>
          </a:p>
          <a:p>
            <a:pPr marL="228600" lvl="0" indent="-228600" algn="l" rtl="0">
              <a:lnSpc>
                <a:spcPct val="90000"/>
              </a:lnSpc>
              <a:spcBef>
                <a:spcPts val="1000"/>
              </a:spcBef>
              <a:spcAft>
                <a:spcPts val="0"/>
              </a:spcAft>
              <a:buClr>
                <a:schemeClr val="dk1"/>
              </a:buClr>
              <a:buSzPct val="100000"/>
              <a:buChar char="•"/>
            </a:pPr>
            <a:r>
              <a:rPr lang="en-GB"/>
              <a:t>Think about the activity you just did with the worksheet.. </a:t>
            </a:r>
            <a:endParaRPr/>
          </a:p>
          <a:p>
            <a:pPr marL="228600" lvl="0" indent="-228600" algn="l" rtl="0">
              <a:lnSpc>
                <a:spcPct val="90000"/>
              </a:lnSpc>
              <a:spcBef>
                <a:spcPts val="1000"/>
              </a:spcBef>
              <a:spcAft>
                <a:spcPts val="0"/>
              </a:spcAft>
              <a:buClr>
                <a:schemeClr val="dk1"/>
              </a:buClr>
              <a:buSzPct val="100000"/>
              <a:buChar char="•"/>
            </a:pPr>
            <a:r>
              <a:rPr lang="en-GB"/>
              <a:t>What food and drinks do you eat? </a:t>
            </a:r>
            <a:endParaRPr/>
          </a:p>
          <a:p>
            <a:pPr marL="228600" lvl="0" indent="-228600" algn="l" rtl="0">
              <a:lnSpc>
                <a:spcPct val="90000"/>
              </a:lnSpc>
              <a:spcBef>
                <a:spcPts val="1000"/>
              </a:spcBef>
              <a:spcAft>
                <a:spcPts val="0"/>
              </a:spcAft>
              <a:buClr>
                <a:schemeClr val="dk1"/>
              </a:buClr>
              <a:buSzPct val="100000"/>
              <a:buChar char="•"/>
            </a:pPr>
            <a:r>
              <a:rPr lang="en-GB"/>
              <a:t>What foods and drinks do your family and friends eat?</a:t>
            </a:r>
            <a:endParaRPr/>
          </a:p>
          <a:p>
            <a:pPr marL="228600" lvl="0" indent="-64135" algn="l" rtl="0">
              <a:lnSpc>
                <a:spcPct val="90000"/>
              </a:lnSpc>
              <a:spcBef>
                <a:spcPts val="1000"/>
              </a:spcBef>
              <a:spcAft>
                <a:spcPts val="0"/>
              </a:spcAft>
              <a:buClr>
                <a:schemeClr val="dk1"/>
              </a:buClr>
              <a:buSzPct val="100000"/>
              <a:buNone/>
            </a:pPr>
            <a:endParaRPr/>
          </a:p>
          <a:p>
            <a:pPr marL="228600" lvl="0" indent="-228600" algn="l" rtl="0">
              <a:lnSpc>
                <a:spcPct val="90000"/>
              </a:lnSpc>
              <a:spcBef>
                <a:spcPts val="1000"/>
              </a:spcBef>
              <a:spcAft>
                <a:spcPts val="0"/>
              </a:spcAft>
              <a:buClr>
                <a:schemeClr val="dk1"/>
              </a:buClr>
              <a:buSzPct val="100000"/>
              <a:buChar char="•"/>
            </a:pPr>
            <a:r>
              <a:rPr lang="en-GB"/>
              <a:t>Have you heard of the word diet before? What does this mean? </a:t>
            </a:r>
            <a:endParaRPr/>
          </a:p>
          <a:p>
            <a:pPr marL="228600" lvl="0" indent="-228600" algn="l" rtl="0">
              <a:lnSpc>
                <a:spcPct val="90000"/>
              </a:lnSpc>
              <a:spcBef>
                <a:spcPts val="1000"/>
              </a:spcBef>
              <a:spcAft>
                <a:spcPts val="0"/>
              </a:spcAft>
              <a:buClr>
                <a:schemeClr val="dk1"/>
              </a:buClr>
              <a:buSzPct val="100000"/>
              <a:buChar char="•"/>
            </a:pPr>
            <a:r>
              <a:rPr lang="en-GB"/>
              <a:t>We’re going to talk about 3 different diets that you may have heard of or follow them yourself. </a:t>
            </a:r>
            <a:endParaRPr/>
          </a:p>
          <a:p>
            <a:pPr marL="228600" lvl="0" indent="-64135" algn="l" rtl="0">
              <a:lnSpc>
                <a:spcPct val="90000"/>
              </a:lnSpc>
              <a:spcBef>
                <a:spcPts val="1000"/>
              </a:spcBef>
              <a:spcAft>
                <a:spcPts val="0"/>
              </a:spcAft>
              <a:buClr>
                <a:schemeClr val="dk1"/>
              </a:buClr>
              <a:buSzPct val="100000"/>
              <a:buNone/>
            </a:pPr>
            <a:endParaRPr/>
          </a:p>
          <a:p>
            <a:pPr marL="228600" lvl="0" indent="-64135" algn="l" rtl="0">
              <a:lnSpc>
                <a:spcPct val="90000"/>
              </a:lnSpc>
              <a:spcBef>
                <a:spcPts val="1000"/>
              </a:spcBef>
              <a:spcAft>
                <a:spcPts val="0"/>
              </a:spcAft>
              <a:buClr>
                <a:schemeClr val="dk1"/>
              </a:buClr>
              <a:buSzPct val="100000"/>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2"/>
          <p:cNvSpPr txBox="1">
            <a:spLocks noGrp="1"/>
          </p:cNvSpPr>
          <p:nvPr>
            <p:ph type="title"/>
          </p:nvPr>
        </p:nvSpPr>
        <p:spPr>
          <a:xfrm>
            <a:off x="7295223" y="0"/>
            <a:ext cx="4977976" cy="145405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4400"/>
              <a:buFont typeface="Calibri"/>
              <a:buNone/>
            </a:pPr>
            <a:r>
              <a:rPr lang="en-GB" u="sng">
                <a:solidFill>
                  <a:srgbClr val="000000"/>
                </a:solidFill>
              </a:rPr>
              <a:t>Vegan</a:t>
            </a:r>
            <a:endParaRPr/>
          </a:p>
        </p:txBody>
      </p:sp>
      <p:sp>
        <p:nvSpPr>
          <p:cNvPr id="218" name="Google Shape;218;p12"/>
          <p:cNvSpPr txBox="1">
            <a:spLocks noGrp="1"/>
          </p:cNvSpPr>
          <p:nvPr>
            <p:ph type="body" idx="1"/>
          </p:nvPr>
        </p:nvSpPr>
        <p:spPr>
          <a:xfrm>
            <a:off x="5614876" y="1636348"/>
            <a:ext cx="5614875" cy="4503233"/>
          </a:xfrm>
          <a:prstGeom prst="rect">
            <a:avLst/>
          </a:prstGeom>
          <a:noFill/>
          <a:ln>
            <a:noFill/>
          </a:ln>
        </p:spPr>
        <p:txBody>
          <a:bodyPr spcFirstLastPara="1" wrap="square" lIns="91425" tIns="45700" rIns="91425" bIns="45700" anchor="ctr" anchorCtr="0">
            <a:noAutofit/>
          </a:bodyPr>
          <a:lstStyle/>
          <a:p>
            <a:pPr marL="228600" lvl="0" indent="-228600" algn="l" rtl="0">
              <a:lnSpc>
                <a:spcPct val="90000"/>
              </a:lnSpc>
              <a:spcBef>
                <a:spcPts val="0"/>
              </a:spcBef>
              <a:spcAft>
                <a:spcPts val="0"/>
              </a:spcAft>
              <a:buClr>
                <a:srgbClr val="000000"/>
              </a:buClr>
              <a:buSzPts val="1800"/>
              <a:buChar char="•"/>
            </a:pPr>
            <a:r>
              <a:rPr lang="en-GB" sz="1800">
                <a:solidFill>
                  <a:srgbClr val="000000"/>
                </a:solidFill>
              </a:rPr>
              <a:t>Being vegan means you don’t eat or drink anything made from animals, like meat, fish, shellfish, cheese, milk, eggs and honey. </a:t>
            </a:r>
            <a:endParaRPr/>
          </a:p>
          <a:p>
            <a:pPr marL="228600" lvl="0" indent="-228600" algn="l" rtl="0">
              <a:lnSpc>
                <a:spcPct val="90000"/>
              </a:lnSpc>
              <a:spcBef>
                <a:spcPts val="1000"/>
              </a:spcBef>
              <a:spcAft>
                <a:spcPts val="0"/>
              </a:spcAft>
              <a:buClr>
                <a:srgbClr val="000000"/>
              </a:buClr>
              <a:buSzPts val="1800"/>
              <a:buChar char="•"/>
            </a:pPr>
            <a:r>
              <a:rPr lang="en-GB" sz="1800">
                <a:solidFill>
                  <a:srgbClr val="000000"/>
                </a:solidFill>
              </a:rPr>
              <a:t>As vegans cut out these foods, they need to be careful and make sure they get enough of these important nutrients through supplements or their diet.</a:t>
            </a:r>
            <a:endParaRPr/>
          </a:p>
          <a:p>
            <a:pPr marL="685800" lvl="1" indent="-228600" algn="l" rtl="0">
              <a:lnSpc>
                <a:spcPct val="90000"/>
              </a:lnSpc>
              <a:spcBef>
                <a:spcPts val="500"/>
              </a:spcBef>
              <a:spcAft>
                <a:spcPts val="0"/>
              </a:spcAft>
              <a:buClr>
                <a:srgbClr val="000000"/>
              </a:buClr>
              <a:buSzPts val="1800"/>
              <a:buChar char="•"/>
            </a:pPr>
            <a:r>
              <a:rPr lang="en-GB" sz="1800">
                <a:solidFill>
                  <a:srgbClr val="000000"/>
                </a:solidFill>
              </a:rPr>
              <a:t>Protein (beans, peas, peanuts, quinoa, lentils, chickpeas, tofu, yogurt, and soya)</a:t>
            </a:r>
            <a:endParaRPr/>
          </a:p>
          <a:p>
            <a:pPr marL="685800" lvl="1" indent="-228600" algn="l" rtl="0">
              <a:lnSpc>
                <a:spcPct val="90000"/>
              </a:lnSpc>
              <a:spcBef>
                <a:spcPts val="500"/>
              </a:spcBef>
              <a:spcAft>
                <a:spcPts val="0"/>
              </a:spcAft>
              <a:buClr>
                <a:srgbClr val="000000"/>
              </a:buClr>
              <a:buSzPts val="1800"/>
              <a:buChar char="•"/>
            </a:pPr>
            <a:r>
              <a:rPr lang="en-GB" sz="1800">
                <a:solidFill>
                  <a:srgbClr val="000000"/>
                </a:solidFill>
              </a:rPr>
              <a:t>Carbohydrates (wholegrain bread, pasta, oats, potatoes and brown rice). </a:t>
            </a:r>
            <a:endParaRPr/>
          </a:p>
          <a:p>
            <a:pPr marL="685800" lvl="1" indent="-228600" algn="l" rtl="0">
              <a:lnSpc>
                <a:spcPct val="90000"/>
              </a:lnSpc>
              <a:spcBef>
                <a:spcPts val="500"/>
              </a:spcBef>
              <a:spcAft>
                <a:spcPts val="0"/>
              </a:spcAft>
              <a:buClr>
                <a:srgbClr val="000000"/>
              </a:buClr>
              <a:buSzPts val="1800"/>
              <a:buChar char="•"/>
            </a:pPr>
            <a:r>
              <a:rPr lang="en-GB" sz="1800">
                <a:solidFill>
                  <a:srgbClr val="000000"/>
                </a:solidFill>
              </a:rPr>
              <a:t>5-a-day of fruit and vegetables (focus on dark leafy greens, green vegetables, and orange and red fruits and vegetables). </a:t>
            </a:r>
            <a:endParaRPr/>
          </a:p>
          <a:p>
            <a:pPr marL="685800" lvl="1" indent="-228600" algn="l" rtl="0">
              <a:lnSpc>
                <a:spcPct val="90000"/>
              </a:lnSpc>
              <a:spcBef>
                <a:spcPts val="500"/>
              </a:spcBef>
              <a:spcAft>
                <a:spcPts val="0"/>
              </a:spcAft>
              <a:buClr>
                <a:srgbClr val="000000"/>
              </a:buClr>
              <a:buSzPts val="1800"/>
              <a:buChar char="•"/>
            </a:pPr>
            <a:r>
              <a:rPr lang="en-GB" sz="1800">
                <a:solidFill>
                  <a:srgbClr val="000000"/>
                </a:solidFill>
              </a:rPr>
              <a:t>Calcium (tofu, milk and dairy alternatives, yogurt, soya and linseed bread, and beans). </a:t>
            </a:r>
            <a:endParaRPr/>
          </a:p>
          <a:p>
            <a:pPr marL="685800" lvl="1" indent="-228600" algn="l" rtl="0">
              <a:lnSpc>
                <a:spcPct val="90000"/>
              </a:lnSpc>
              <a:spcBef>
                <a:spcPts val="500"/>
              </a:spcBef>
              <a:spcAft>
                <a:spcPts val="0"/>
              </a:spcAft>
              <a:buClr>
                <a:srgbClr val="000000"/>
              </a:buClr>
              <a:buSzPts val="1800"/>
              <a:buChar char="•"/>
            </a:pPr>
            <a:r>
              <a:rPr lang="en-GB" sz="1800">
                <a:solidFill>
                  <a:srgbClr val="000000"/>
                </a:solidFill>
              </a:rPr>
              <a:t>Omega-3 healthy fats (walnuts, linseeds, leafy greens, and algae-based supplements). </a:t>
            </a:r>
            <a:endParaRPr/>
          </a:p>
          <a:p>
            <a:pPr marL="685800" lvl="1" indent="-228600" algn="l" rtl="0">
              <a:lnSpc>
                <a:spcPct val="90000"/>
              </a:lnSpc>
              <a:spcBef>
                <a:spcPts val="500"/>
              </a:spcBef>
              <a:spcAft>
                <a:spcPts val="0"/>
              </a:spcAft>
              <a:buClr>
                <a:srgbClr val="000000"/>
              </a:buClr>
              <a:buSzPts val="1800"/>
              <a:buChar char="•"/>
            </a:pPr>
            <a:r>
              <a:rPr lang="en-GB" sz="1800">
                <a:solidFill>
                  <a:srgbClr val="000000"/>
                </a:solidFill>
              </a:rPr>
              <a:t>Supplements: iodine, vitamin D, vitamin b12, and selenium</a:t>
            </a:r>
            <a:endParaRPr/>
          </a:p>
        </p:txBody>
      </p:sp>
      <p:pic>
        <p:nvPicPr>
          <p:cNvPr id="219" name="Google Shape;219;p12" descr="A pile of vegetables&#10;&#10;Description automatically generated with low confidence"/>
          <p:cNvPicPr preferRelativeResize="0"/>
          <p:nvPr/>
        </p:nvPicPr>
        <p:blipFill rotWithShape="1">
          <a:blip r:embed="rId3">
            <a:alphaModFix/>
          </a:blip>
          <a:srcRect l="4458" r="-3" b="-3"/>
          <a:stretch/>
        </p:blipFill>
        <p:spPr>
          <a:xfrm>
            <a:off x="20" y="907231"/>
            <a:ext cx="4838021" cy="5063738"/>
          </a:xfrm>
          <a:custGeom>
            <a:avLst/>
            <a:gdLst/>
            <a:ahLst/>
            <a:cxnLst/>
            <a:rect l="l" t="t" r="r" b="b"/>
            <a:pathLst>
              <a:path w="4838041" h="5063738" extrusionOk="0">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13"/>
          <p:cNvSpPr txBox="1">
            <a:spLocks noGrp="1"/>
          </p:cNvSpPr>
          <p:nvPr>
            <p:ph type="title"/>
          </p:nvPr>
        </p:nvSpPr>
        <p:spPr>
          <a:xfrm>
            <a:off x="6094105" y="802955"/>
            <a:ext cx="4977976" cy="145405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4400"/>
              <a:buFont typeface="Calibri"/>
              <a:buNone/>
            </a:pPr>
            <a:r>
              <a:rPr lang="en-GB" u="sng">
                <a:solidFill>
                  <a:srgbClr val="000000"/>
                </a:solidFill>
              </a:rPr>
              <a:t>Pescatarian </a:t>
            </a:r>
            <a:endParaRPr/>
          </a:p>
        </p:txBody>
      </p:sp>
      <p:sp>
        <p:nvSpPr>
          <p:cNvPr id="226" name="Google Shape;226;p13"/>
          <p:cNvSpPr txBox="1">
            <a:spLocks noGrp="1"/>
          </p:cNvSpPr>
          <p:nvPr>
            <p:ph type="body" idx="1"/>
          </p:nvPr>
        </p:nvSpPr>
        <p:spPr>
          <a:xfrm>
            <a:off x="5475803" y="2257006"/>
            <a:ext cx="6214580" cy="3639289"/>
          </a:xfrm>
          <a:prstGeom prst="rect">
            <a:avLst/>
          </a:prstGeom>
          <a:noFill/>
          <a:ln>
            <a:noFill/>
          </a:ln>
        </p:spPr>
        <p:txBody>
          <a:bodyPr spcFirstLastPara="1" wrap="square" lIns="91425" tIns="45700" rIns="91425" bIns="45700" anchor="ctr" anchorCtr="0">
            <a:normAutofit/>
          </a:bodyPr>
          <a:lstStyle/>
          <a:p>
            <a:pPr marL="228600" lvl="0" indent="-228600" algn="l" rtl="0">
              <a:lnSpc>
                <a:spcPct val="90000"/>
              </a:lnSpc>
              <a:spcBef>
                <a:spcPts val="0"/>
              </a:spcBef>
              <a:spcAft>
                <a:spcPts val="0"/>
              </a:spcAft>
              <a:buClr>
                <a:srgbClr val="000000"/>
              </a:buClr>
              <a:buSzPts val="2000"/>
              <a:buChar char="•"/>
            </a:pPr>
            <a:r>
              <a:rPr lang="en-GB" sz="2000">
                <a:solidFill>
                  <a:srgbClr val="000000"/>
                </a:solidFill>
              </a:rPr>
              <a:t>Pescatarian diets do not eat meat. They eat fish and shellfish, fruits and vegetables, wholegrains, beans, lentils, nuts and seeds, and sometimes milk, eggs, yogurt and cheese. </a:t>
            </a:r>
            <a:endParaRPr/>
          </a:p>
          <a:p>
            <a:pPr marL="228600" lvl="0" indent="-228600" algn="l" rtl="0">
              <a:lnSpc>
                <a:spcPct val="90000"/>
              </a:lnSpc>
              <a:spcBef>
                <a:spcPts val="1000"/>
              </a:spcBef>
              <a:spcAft>
                <a:spcPts val="0"/>
              </a:spcAft>
              <a:buClr>
                <a:srgbClr val="000000"/>
              </a:buClr>
              <a:buSzPts val="2000"/>
              <a:buChar char="•"/>
            </a:pPr>
            <a:r>
              <a:rPr lang="en-GB" sz="2000">
                <a:solidFill>
                  <a:srgbClr val="000000"/>
                </a:solidFill>
              </a:rPr>
              <a:t>Like vegans, people who don’t eat meat need to be careful and focus on iron rich foods such as beans, nuts and seeds, wholegrain bread, dark green vegetables, eggs and dried fruit. </a:t>
            </a:r>
            <a:endParaRPr/>
          </a:p>
          <a:p>
            <a:pPr marL="228600" lvl="0" indent="-101600" algn="l" rtl="0">
              <a:lnSpc>
                <a:spcPct val="90000"/>
              </a:lnSpc>
              <a:spcBef>
                <a:spcPts val="1000"/>
              </a:spcBef>
              <a:spcAft>
                <a:spcPts val="0"/>
              </a:spcAft>
              <a:buClr>
                <a:schemeClr val="dk1"/>
              </a:buClr>
              <a:buSzPts val="2000"/>
              <a:buNone/>
            </a:pPr>
            <a:endParaRPr sz="2000">
              <a:solidFill>
                <a:srgbClr val="000000"/>
              </a:solidFill>
            </a:endParaRPr>
          </a:p>
        </p:txBody>
      </p:sp>
      <p:pic>
        <p:nvPicPr>
          <p:cNvPr id="227" name="Google Shape;227;p13" descr="A group of fish swimming in water&#10;&#10;Description automatically generated with low confidence"/>
          <p:cNvPicPr preferRelativeResize="0"/>
          <p:nvPr/>
        </p:nvPicPr>
        <p:blipFill rotWithShape="1">
          <a:blip r:embed="rId3">
            <a:alphaModFix/>
          </a:blip>
          <a:srcRect l="14937" r="21764" b="-2"/>
          <a:stretch/>
        </p:blipFill>
        <p:spPr>
          <a:xfrm>
            <a:off x="20" y="907231"/>
            <a:ext cx="4838021" cy="5063738"/>
          </a:xfrm>
          <a:custGeom>
            <a:avLst/>
            <a:gdLst/>
            <a:ahLst/>
            <a:cxnLst/>
            <a:rect l="l" t="t" r="r" b="b"/>
            <a:pathLst>
              <a:path w="4838041" h="5063738" extrusionOk="0">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4"/>
          <p:cNvSpPr txBox="1">
            <a:spLocks noGrp="1"/>
          </p:cNvSpPr>
          <p:nvPr>
            <p:ph type="title"/>
          </p:nvPr>
        </p:nvSpPr>
        <p:spPr>
          <a:xfrm>
            <a:off x="6577126" y="11593"/>
            <a:ext cx="4977976" cy="145405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4400"/>
              <a:buFont typeface="Calibri"/>
              <a:buNone/>
            </a:pPr>
            <a:r>
              <a:rPr lang="en-GB" u="sng">
                <a:solidFill>
                  <a:srgbClr val="000000"/>
                </a:solidFill>
              </a:rPr>
              <a:t>Vegetarian</a:t>
            </a:r>
            <a:r>
              <a:rPr lang="en-GB">
                <a:solidFill>
                  <a:srgbClr val="000000"/>
                </a:solidFill>
              </a:rPr>
              <a:t> </a:t>
            </a:r>
            <a:endParaRPr/>
          </a:p>
        </p:txBody>
      </p:sp>
      <p:sp>
        <p:nvSpPr>
          <p:cNvPr id="233" name="Google Shape;233;p14"/>
          <p:cNvSpPr txBox="1">
            <a:spLocks noGrp="1"/>
          </p:cNvSpPr>
          <p:nvPr>
            <p:ph type="body" idx="1"/>
          </p:nvPr>
        </p:nvSpPr>
        <p:spPr>
          <a:xfrm>
            <a:off x="5614874" y="1320801"/>
            <a:ext cx="5738925" cy="4856162"/>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GB"/>
              <a:t>Vegetarians do not eat meat or fish, but may still eat milk, eggs, yogurt and cheese. They focus on fruits, vegetables, beans, pulses, nuts, seeds and wholegrains. </a:t>
            </a:r>
            <a:endParaRPr/>
          </a:p>
          <a:p>
            <a:pPr marL="228600" lvl="0" indent="-228600" algn="l" rtl="0">
              <a:lnSpc>
                <a:spcPct val="90000"/>
              </a:lnSpc>
              <a:spcBef>
                <a:spcPts val="1000"/>
              </a:spcBef>
              <a:spcAft>
                <a:spcPts val="0"/>
              </a:spcAft>
              <a:buClr>
                <a:schemeClr val="dk1"/>
              </a:buClr>
              <a:buSzPts val="2800"/>
              <a:buChar char="•"/>
            </a:pPr>
            <a:r>
              <a:rPr lang="en-GB"/>
              <a:t>Vegetarians need to focus on carbohydrates (cereals, rice, pasta and potatoes), protein (tofu, beans and pulses), fats (nuts, seeds, cheese, butters and spreads). </a:t>
            </a:r>
            <a:endParaRPr/>
          </a:p>
          <a:p>
            <a:pPr marL="228600" lvl="0" indent="-50800" algn="l" rtl="0">
              <a:lnSpc>
                <a:spcPct val="90000"/>
              </a:lnSpc>
              <a:spcBef>
                <a:spcPts val="1000"/>
              </a:spcBef>
              <a:spcAft>
                <a:spcPts val="0"/>
              </a:spcAft>
              <a:buClr>
                <a:schemeClr val="dk1"/>
              </a:buClr>
              <a:buSzPts val="2800"/>
              <a:buNone/>
            </a:pPr>
            <a:endParaRPr/>
          </a:p>
        </p:txBody>
      </p:sp>
      <p:pic>
        <p:nvPicPr>
          <p:cNvPr id="234" name="Google Shape;234;p14" descr="Diagram, website&#10;&#10;Description automatically generated"/>
          <p:cNvPicPr preferRelativeResize="0"/>
          <p:nvPr/>
        </p:nvPicPr>
        <p:blipFill rotWithShape="1">
          <a:blip r:embed="rId3">
            <a:alphaModFix/>
          </a:blip>
          <a:srcRect l="20791" r="11577" b="-1"/>
          <a:stretch/>
        </p:blipFill>
        <p:spPr>
          <a:xfrm>
            <a:off x="20" y="907231"/>
            <a:ext cx="4838021" cy="5063738"/>
          </a:xfrm>
          <a:custGeom>
            <a:avLst/>
            <a:gdLst/>
            <a:ahLst/>
            <a:cxnLst/>
            <a:rect l="l" t="t" r="r" b="b"/>
            <a:pathLst>
              <a:path w="4838041" h="5063738" extrusionOk="0">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Google Shape;239;p15" descr="A plate of food&#10;&#10;Description automatically generated with medium confidence"/>
          <p:cNvPicPr preferRelativeResize="0"/>
          <p:nvPr/>
        </p:nvPicPr>
        <p:blipFill rotWithShape="1">
          <a:blip r:embed="rId3">
            <a:alphaModFix/>
          </a:blip>
          <a:srcRect l="18671" r="11401"/>
          <a:stretch/>
        </p:blipFill>
        <p:spPr>
          <a:xfrm>
            <a:off x="5797543" y="10"/>
            <a:ext cx="6394152" cy="6857990"/>
          </a:xfrm>
          <a:prstGeom prst="rect">
            <a:avLst/>
          </a:prstGeom>
          <a:noFill/>
          <a:ln>
            <a:noFill/>
          </a:ln>
        </p:spPr>
      </p:pic>
      <p:sp>
        <p:nvSpPr>
          <p:cNvPr id="240" name="Google Shape;240;p15"/>
          <p:cNvSpPr txBox="1">
            <a:spLocks noGrp="1"/>
          </p:cNvSpPr>
          <p:nvPr>
            <p:ph type="title"/>
          </p:nvPr>
        </p:nvSpPr>
        <p:spPr>
          <a:xfrm>
            <a:off x="804998" y="798445"/>
            <a:ext cx="4803636" cy="131166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4400"/>
              <a:buFont typeface="Calibri"/>
              <a:buNone/>
            </a:pPr>
            <a:r>
              <a:rPr lang="en-GB" u="sng">
                <a:solidFill>
                  <a:srgbClr val="000000"/>
                </a:solidFill>
              </a:rPr>
              <a:t>Recipe Time</a:t>
            </a:r>
            <a:endParaRPr/>
          </a:p>
        </p:txBody>
      </p:sp>
      <p:sp>
        <p:nvSpPr>
          <p:cNvPr id="241" name="Google Shape;241;p15"/>
          <p:cNvSpPr txBox="1">
            <a:spLocks noGrp="1"/>
          </p:cNvSpPr>
          <p:nvPr>
            <p:ph type="body" idx="1"/>
          </p:nvPr>
        </p:nvSpPr>
        <p:spPr>
          <a:xfrm>
            <a:off x="804997" y="2272143"/>
            <a:ext cx="4706803" cy="3788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2000"/>
              <a:buNone/>
            </a:pPr>
            <a:r>
              <a:rPr lang="en-GB" sz="2000" dirty="0">
                <a:solidFill>
                  <a:srgbClr val="000000"/>
                </a:solidFill>
              </a:rPr>
              <a:t>Vegetable stir-fry with Teriyaki sauce. </a:t>
            </a:r>
            <a:endParaRPr dirty="0"/>
          </a:p>
          <a:p>
            <a:pPr marL="0" lvl="0" indent="0" algn="l" rtl="0">
              <a:lnSpc>
                <a:spcPct val="90000"/>
              </a:lnSpc>
              <a:spcBef>
                <a:spcPts val="1000"/>
              </a:spcBef>
              <a:spcAft>
                <a:spcPts val="0"/>
              </a:spcAft>
              <a:buClr>
                <a:schemeClr val="dk1"/>
              </a:buClr>
              <a:buSzPts val="2000"/>
              <a:buNone/>
            </a:pPr>
            <a:endParaRPr sz="2000" dirty="0">
              <a:solidFill>
                <a:srgbClr val="000000"/>
              </a:solidFill>
            </a:endParaRPr>
          </a:p>
          <a:p>
            <a:pPr marL="228600" lvl="0" indent="-228600" algn="l" rtl="0">
              <a:lnSpc>
                <a:spcPct val="90000"/>
              </a:lnSpc>
              <a:spcBef>
                <a:spcPts val="1000"/>
              </a:spcBef>
              <a:spcAft>
                <a:spcPts val="0"/>
              </a:spcAft>
              <a:buClr>
                <a:srgbClr val="000000"/>
              </a:buClr>
              <a:buSzPts val="2000"/>
              <a:buChar char="•"/>
            </a:pPr>
            <a:r>
              <a:rPr lang="en-GB" sz="2000" dirty="0">
                <a:solidFill>
                  <a:srgbClr val="000000"/>
                </a:solidFill>
              </a:rPr>
              <a:t>This dish is suitable for all diets. </a:t>
            </a:r>
            <a:endParaRPr dirty="0"/>
          </a:p>
          <a:p>
            <a:pPr marL="228600" lvl="0" indent="-228600" algn="l" rtl="0">
              <a:lnSpc>
                <a:spcPct val="90000"/>
              </a:lnSpc>
              <a:spcBef>
                <a:spcPts val="1000"/>
              </a:spcBef>
              <a:spcAft>
                <a:spcPts val="0"/>
              </a:spcAft>
              <a:buClr>
                <a:srgbClr val="000000"/>
              </a:buClr>
              <a:buSzPts val="2000"/>
              <a:buChar char="•"/>
            </a:pPr>
            <a:r>
              <a:rPr lang="en-GB" sz="2000" dirty="0">
                <a:solidFill>
                  <a:srgbClr val="000000"/>
                </a:solidFill>
              </a:rPr>
              <a:t>It contains  a variety of fruit and vegetables helping you reach 5 a day. </a:t>
            </a:r>
            <a:endParaRPr dirty="0"/>
          </a:p>
          <a:p>
            <a:pPr marL="228600" lvl="0" indent="-228600" algn="l" rtl="0">
              <a:lnSpc>
                <a:spcPct val="90000"/>
              </a:lnSpc>
              <a:spcBef>
                <a:spcPts val="1000"/>
              </a:spcBef>
              <a:spcAft>
                <a:spcPts val="0"/>
              </a:spcAft>
              <a:buClr>
                <a:srgbClr val="000000"/>
              </a:buClr>
              <a:buSzPts val="2000"/>
              <a:buChar char="•"/>
            </a:pPr>
            <a:r>
              <a:rPr lang="en-GB" sz="2000" dirty="0">
                <a:solidFill>
                  <a:srgbClr val="000000"/>
                </a:solidFill>
              </a:rPr>
              <a:t>Contains a serving of starchy carbohydrates (brown rice)</a:t>
            </a:r>
            <a:endParaRPr dirty="0"/>
          </a:p>
          <a:p>
            <a:pPr marL="228600" lvl="0" indent="-228600" algn="l" rtl="0">
              <a:lnSpc>
                <a:spcPct val="90000"/>
              </a:lnSpc>
              <a:spcBef>
                <a:spcPts val="1000"/>
              </a:spcBef>
              <a:spcAft>
                <a:spcPts val="0"/>
              </a:spcAft>
              <a:buClr>
                <a:srgbClr val="000000"/>
              </a:buClr>
              <a:buSzPts val="2000"/>
              <a:buChar char="•"/>
            </a:pPr>
            <a:r>
              <a:rPr lang="en-GB" sz="2000" dirty="0">
                <a:solidFill>
                  <a:srgbClr val="000000"/>
                </a:solidFill>
              </a:rPr>
              <a:t>Contains healthy fat from the peanut butter (avoid if allergic to nuts). </a:t>
            </a:r>
            <a:endParaRPr dirty="0"/>
          </a:p>
          <a:p>
            <a:pPr marL="0" lvl="0" indent="0" algn="l" rtl="0">
              <a:lnSpc>
                <a:spcPct val="90000"/>
              </a:lnSpc>
              <a:spcBef>
                <a:spcPts val="1000"/>
              </a:spcBef>
              <a:spcAft>
                <a:spcPts val="0"/>
              </a:spcAft>
              <a:buClr>
                <a:schemeClr val="dk1"/>
              </a:buClr>
              <a:buSzPts val="2000"/>
              <a:buNone/>
            </a:pPr>
            <a:endParaRPr sz="2000" dirty="0">
              <a:solidFill>
                <a:srgbClr val="000000"/>
              </a:solidFill>
            </a:endParaRPr>
          </a:p>
          <a:p>
            <a:pPr marL="0" lvl="0" indent="0" algn="l" rtl="0">
              <a:lnSpc>
                <a:spcPct val="90000"/>
              </a:lnSpc>
              <a:spcBef>
                <a:spcPts val="1000"/>
              </a:spcBef>
              <a:spcAft>
                <a:spcPts val="0"/>
              </a:spcAft>
              <a:buClr>
                <a:schemeClr val="dk1"/>
              </a:buClr>
              <a:buSzPts val="2000"/>
              <a:buNone/>
            </a:pPr>
            <a:endParaRPr sz="2000" dirty="0">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6"/>
          <p:cNvSpPr txBox="1">
            <a:spLocks noGrp="1"/>
          </p:cNvSpPr>
          <p:nvPr>
            <p:ph type="title"/>
          </p:nvPr>
        </p:nvSpPr>
        <p:spPr>
          <a:xfrm>
            <a:off x="836679" y="723898"/>
            <a:ext cx="6002110" cy="14954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GB" sz="4000" u="sng"/>
              <a:t>Activity time</a:t>
            </a:r>
            <a:endParaRPr/>
          </a:p>
        </p:txBody>
      </p:sp>
      <p:sp>
        <p:nvSpPr>
          <p:cNvPr id="248" name="Google Shape;248;p16"/>
          <p:cNvSpPr txBox="1">
            <a:spLocks noGrp="1"/>
          </p:cNvSpPr>
          <p:nvPr>
            <p:ph type="body" idx="1"/>
          </p:nvPr>
        </p:nvSpPr>
        <p:spPr>
          <a:xfrm>
            <a:off x="836680" y="2405067"/>
            <a:ext cx="6002110" cy="3729034"/>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000"/>
              <a:buChar char="•"/>
            </a:pPr>
            <a:r>
              <a:rPr lang="en-GB" sz="2000"/>
              <a:t>Write down all your favourite foods and drinks on the sheet! </a:t>
            </a:r>
            <a:endParaRPr/>
          </a:p>
          <a:p>
            <a:pPr marL="228600" lvl="0" indent="-228600" algn="l" rtl="0">
              <a:lnSpc>
                <a:spcPct val="90000"/>
              </a:lnSpc>
              <a:spcBef>
                <a:spcPts val="1000"/>
              </a:spcBef>
              <a:spcAft>
                <a:spcPts val="0"/>
              </a:spcAft>
              <a:buClr>
                <a:schemeClr val="dk1"/>
              </a:buClr>
              <a:buSzPts val="2000"/>
              <a:buChar char="•"/>
            </a:pPr>
            <a:r>
              <a:rPr lang="en-GB" sz="2000"/>
              <a:t>Think about meals you enjoy, and where you like eating them. </a:t>
            </a:r>
            <a:endParaRPr/>
          </a:p>
          <a:p>
            <a:pPr marL="228600" lvl="0" indent="-228600" algn="l" rtl="0">
              <a:lnSpc>
                <a:spcPct val="90000"/>
              </a:lnSpc>
              <a:spcBef>
                <a:spcPts val="1000"/>
              </a:spcBef>
              <a:spcAft>
                <a:spcPts val="0"/>
              </a:spcAft>
              <a:buClr>
                <a:schemeClr val="dk1"/>
              </a:buClr>
              <a:buSzPts val="2000"/>
              <a:buChar char="•"/>
            </a:pPr>
            <a:r>
              <a:rPr lang="en-GB" sz="2000"/>
              <a:t>For example, you could love eating a roast dinner at Christmas with your family. </a:t>
            </a:r>
            <a:endParaRPr/>
          </a:p>
          <a:p>
            <a:pPr marL="228600" lvl="0" indent="-228600" algn="l" rtl="0">
              <a:lnSpc>
                <a:spcPct val="90000"/>
              </a:lnSpc>
              <a:spcBef>
                <a:spcPts val="1000"/>
              </a:spcBef>
              <a:spcAft>
                <a:spcPts val="0"/>
              </a:spcAft>
              <a:buClr>
                <a:schemeClr val="dk1"/>
              </a:buClr>
              <a:buSzPts val="2000"/>
              <a:buChar char="•"/>
            </a:pPr>
            <a:r>
              <a:rPr lang="en-GB" sz="2000"/>
              <a:t>Share with the class </a:t>
            </a:r>
            <a:endParaRPr/>
          </a:p>
          <a:p>
            <a:pPr marL="228600" lvl="0" indent="-228600" algn="l" rtl="0">
              <a:lnSpc>
                <a:spcPct val="90000"/>
              </a:lnSpc>
              <a:spcBef>
                <a:spcPts val="1000"/>
              </a:spcBef>
              <a:spcAft>
                <a:spcPts val="0"/>
              </a:spcAft>
              <a:buClr>
                <a:schemeClr val="dk1"/>
              </a:buClr>
              <a:buSzPts val="2000"/>
              <a:buChar char="•"/>
            </a:pPr>
            <a:r>
              <a:rPr lang="en-GB" sz="2000"/>
              <a:t>Remember try not to judge other people’s food choices. It’s normal and okay to enjoy different things. That is what makes us unique. </a:t>
            </a:r>
            <a:endParaRPr/>
          </a:p>
        </p:txBody>
      </p:sp>
      <p:pic>
        <p:nvPicPr>
          <p:cNvPr id="249" name="Google Shape;249;p16" descr="Diagram&#10;&#10;Description automatically generated"/>
          <p:cNvPicPr preferRelativeResize="0"/>
          <p:nvPr/>
        </p:nvPicPr>
        <p:blipFill rotWithShape="1">
          <a:blip r:embed="rId3">
            <a:alphaModFix/>
          </a:blip>
          <a:srcRect r="3" b="2817"/>
          <a:stretch/>
        </p:blipFill>
        <p:spPr>
          <a:xfrm>
            <a:off x="7199440" y="10"/>
            <a:ext cx="4992560" cy="685799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17"/>
          <p:cNvSpPr/>
          <p:nvPr/>
        </p:nvSpPr>
        <p:spPr>
          <a:xfrm>
            <a:off x="0" y="1"/>
            <a:ext cx="12191696" cy="6858000"/>
          </a:xfrm>
          <a:prstGeom prst="rect">
            <a:avLst/>
          </a:prstGeom>
          <a:solidFill>
            <a:srgbClr val="B3C6E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5" name="Google Shape;255;p17"/>
          <p:cNvSpPr/>
          <p:nvPr/>
        </p:nvSpPr>
        <p:spPr>
          <a:xfrm>
            <a:off x="305" y="0"/>
            <a:ext cx="12191696" cy="6858000"/>
          </a:xfrm>
          <a:prstGeom prst="rect">
            <a:avLst/>
          </a:prstGeom>
          <a:gradFill>
            <a:gsLst>
              <a:gs pos="0">
                <a:srgbClr val="70AD47">
                  <a:alpha val="20000"/>
                </a:srgbClr>
              </a:gs>
              <a:gs pos="16000">
                <a:srgbClr val="70AD47">
                  <a:alpha val="20000"/>
                </a:srgbClr>
              </a:gs>
              <a:gs pos="85000">
                <a:srgbClr val="4472C4">
                  <a:alpha val="40000"/>
                </a:srgbClr>
              </a:gs>
              <a:gs pos="100000">
                <a:srgbClr val="4472C4">
                  <a:alpha val="40000"/>
                </a:srgbClr>
              </a:gs>
            </a:gsLst>
            <a:lin ang="120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256" name="Google Shape;256;p17"/>
          <p:cNvGrpSpPr/>
          <p:nvPr/>
        </p:nvGrpSpPr>
        <p:grpSpPr>
          <a:xfrm>
            <a:off x="1024431" y="3985"/>
            <a:ext cx="9772765" cy="6858000"/>
            <a:chOff x="1303402" y="3985"/>
            <a:chExt cx="9772765" cy="6858000"/>
          </a:xfrm>
        </p:grpSpPr>
        <p:sp>
          <p:nvSpPr>
            <p:cNvPr id="257" name="Google Shape;257;p17"/>
            <p:cNvSpPr/>
            <p:nvPr/>
          </p:nvSpPr>
          <p:spPr>
            <a:xfrm>
              <a:off x="1560551" y="3985"/>
              <a:ext cx="9313016" cy="6858000"/>
            </a:xfrm>
            <a:custGeom>
              <a:avLst/>
              <a:gdLst/>
              <a:ahLst/>
              <a:cxnLst/>
              <a:rect l="l" t="t" r="r" b="b"/>
              <a:pathLst>
                <a:path w="9313016" h="6858000" extrusionOk="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8" name="Google Shape;258;p17"/>
            <p:cNvSpPr/>
            <p:nvPr/>
          </p:nvSpPr>
          <p:spPr>
            <a:xfrm>
              <a:off x="1659468" y="3985"/>
              <a:ext cx="9065550" cy="6858000"/>
            </a:xfrm>
            <a:custGeom>
              <a:avLst/>
              <a:gdLst/>
              <a:ahLst/>
              <a:cxnLst/>
              <a:rect l="l" t="t" r="r" b="b"/>
              <a:pathLst>
                <a:path w="9065550" h="6858000" extrusionOk="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9" name="Google Shape;259;p17"/>
            <p:cNvSpPr/>
            <p:nvPr/>
          </p:nvSpPr>
          <p:spPr>
            <a:xfrm>
              <a:off x="1648217" y="3985"/>
              <a:ext cx="9088051" cy="6858000"/>
            </a:xfrm>
            <a:custGeom>
              <a:avLst/>
              <a:gdLst/>
              <a:ahLst/>
              <a:cxnLst/>
              <a:rect l="l" t="t" r="r" b="b"/>
              <a:pathLst>
                <a:path w="9088051" h="6858000" extrusionOk="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0" name="Google Shape;260;p17"/>
            <p:cNvSpPr/>
            <p:nvPr/>
          </p:nvSpPr>
          <p:spPr>
            <a:xfrm>
              <a:off x="1629061" y="3985"/>
              <a:ext cx="9107210" cy="6858000"/>
            </a:xfrm>
            <a:custGeom>
              <a:avLst/>
              <a:gdLst/>
              <a:ahLst/>
              <a:cxnLst/>
              <a:rect l="l" t="t" r="r" b="b"/>
              <a:pathLst>
                <a:path w="9107210" h="6858000" extrusionOk="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1" name="Google Shape;261;p17"/>
            <p:cNvSpPr/>
            <p:nvPr/>
          </p:nvSpPr>
          <p:spPr>
            <a:xfrm>
              <a:off x="1303402" y="3985"/>
              <a:ext cx="9767847" cy="6858000"/>
            </a:xfrm>
            <a:custGeom>
              <a:avLst/>
              <a:gdLst/>
              <a:ahLst/>
              <a:cxnLst/>
              <a:rect l="l" t="t" r="r" b="b"/>
              <a:pathLst>
                <a:path w="9767847" h="6858000" extrusionOk="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lt1">
                <a:alpha val="5098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2" name="Google Shape;262;p17"/>
            <p:cNvSpPr/>
            <p:nvPr/>
          </p:nvSpPr>
          <p:spPr>
            <a:xfrm>
              <a:off x="1318434" y="3985"/>
              <a:ext cx="9747620" cy="6858000"/>
            </a:xfrm>
            <a:custGeom>
              <a:avLst/>
              <a:gdLst/>
              <a:ahLst/>
              <a:cxnLst/>
              <a:rect l="l" t="t" r="r" b="b"/>
              <a:pathLst>
                <a:path w="9747620" h="6858000" extrusionOk="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3" name="Google Shape;263;p17"/>
            <p:cNvSpPr/>
            <p:nvPr/>
          </p:nvSpPr>
          <p:spPr>
            <a:xfrm>
              <a:off x="1308320" y="3985"/>
              <a:ext cx="9767847" cy="6858000"/>
            </a:xfrm>
            <a:custGeom>
              <a:avLst/>
              <a:gdLst/>
              <a:ahLst/>
              <a:cxnLst/>
              <a:rect l="l" t="t" r="r" b="b"/>
              <a:pathLst>
                <a:path w="9767847" h="6858000" extrusionOk="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lt1">
                <a:alpha val="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264" name="Google Shape;264;p17"/>
          <p:cNvSpPr txBox="1">
            <a:spLocks noGrp="1"/>
          </p:cNvSpPr>
          <p:nvPr>
            <p:ph type="title"/>
          </p:nvPr>
        </p:nvSpPr>
        <p:spPr>
          <a:xfrm>
            <a:off x="2659802" y="-116125"/>
            <a:ext cx="5754696" cy="1837349"/>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600"/>
              <a:buFont typeface="Calibri"/>
              <a:buNone/>
            </a:pPr>
            <a:r>
              <a:rPr lang="en-GB" sz="3600" u="sng"/>
              <a:t>Overview</a:t>
            </a:r>
            <a:r>
              <a:rPr lang="en-GB" sz="3600"/>
              <a:t> </a:t>
            </a:r>
            <a:endParaRPr/>
          </a:p>
        </p:txBody>
      </p:sp>
      <p:sp>
        <p:nvSpPr>
          <p:cNvPr id="265" name="Google Shape;265;p17"/>
          <p:cNvSpPr txBox="1">
            <a:spLocks noGrp="1"/>
          </p:cNvSpPr>
          <p:nvPr>
            <p:ph type="body" idx="1"/>
          </p:nvPr>
        </p:nvSpPr>
        <p:spPr>
          <a:xfrm flipH="1">
            <a:off x="3169398" y="1340599"/>
            <a:ext cx="5245100" cy="673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en-GB" sz="2000"/>
              <a:t>Following  a healthy diet protects us against illness and disease.</a:t>
            </a:r>
            <a:endParaRPr/>
          </a:p>
          <a:p>
            <a:pPr marL="0" lvl="0" indent="0" algn="l" rtl="0">
              <a:lnSpc>
                <a:spcPct val="90000"/>
              </a:lnSpc>
              <a:spcBef>
                <a:spcPts val="1000"/>
              </a:spcBef>
              <a:spcAft>
                <a:spcPts val="0"/>
              </a:spcAft>
              <a:buClr>
                <a:schemeClr val="dk1"/>
              </a:buClr>
              <a:buSzPts val="2000"/>
              <a:buNone/>
            </a:pPr>
            <a:endParaRPr sz="2000"/>
          </a:p>
          <a:p>
            <a:pPr marL="0" lvl="0" indent="0" algn="l" rtl="0">
              <a:lnSpc>
                <a:spcPct val="90000"/>
              </a:lnSpc>
              <a:spcBef>
                <a:spcPts val="1000"/>
              </a:spcBef>
              <a:spcAft>
                <a:spcPts val="0"/>
              </a:spcAft>
              <a:buClr>
                <a:schemeClr val="dk1"/>
              </a:buClr>
              <a:buSzPts val="2000"/>
              <a:buNone/>
            </a:pPr>
            <a:r>
              <a:rPr lang="en-GB" sz="2000"/>
              <a:t>A less nutritious diet with low intakes of fruit, vegetables, wholegrain carbohydrates and varied protein sources with high intakes of sugar, salt and saturated fat can put us at increased risk of diseases including diabetes and heart disease. </a:t>
            </a:r>
            <a:endParaRPr/>
          </a:p>
          <a:p>
            <a:pPr marL="0" lvl="0" indent="0" algn="l" rtl="0">
              <a:lnSpc>
                <a:spcPct val="90000"/>
              </a:lnSpc>
              <a:spcBef>
                <a:spcPts val="1000"/>
              </a:spcBef>
              <a:spcAft>
                <a:spcPts val="0"/>
              </a:spcAft>
              <a:buClr>
                <a:schemeClr val="dk1"/>
              </a:buClr>
              <a:buSzPts val="2000"/>
              <a:buNone/>
            </a:pPr>
            <a:endParaRPr sz="2000"/>
          </a:p>
          <a:p>
            <a:pPr marL="0" lvl="0" indent="0" algn="l" rtl="0">
              <a:lnSpc>
                <a:spcPct val="90000"/>
              </a:lnSpc>
              <a:spcBef>
                <a:spcPts val="1000"/>
              </a:spcBef>
              <a:spcAft>
                <a:spcPts val="0"/>
              </a:spcAft>
              <a:buClr>
                <a:schemeClr val="dk1"/>
              </a:buClr>
              <a:buSzPts val="2000"/>
              <a:buNone/>
            </a:pPr>
            <a:r>
              <a:rPr lang="en-GB" sz="2000"/>
              <a:t>We all follow different diets based on our food likes and dislikes, how hot it is and our culture and religion. </a:t>
            </a:r>
            <a:endParaRPr/>
          </a:p>
          <a:p>
            <a:pPr marL="0" lvl="0" indent="0" algn="l" rtl="0">
              <a:lnSpc>
                <a:spcPct val="90000"/>
              </a:lnSpc>
              <a:spcBef>
                <a:spcPts val="1000"/>
              </a:spcBef>
              <a:spcAft>
                <a:spcPts val="0"/>
              </a:spcAft>
              <a:buClr>
                <a:schemeClr val="dk1"/>
              </a:buClr>
              <a:buSzPts val="2000"/>
              <a:buNone/>
            </a:pPr>
            <a:endParaRPr sz="2000"/>
          </a:p>
          <a:p>
            <a:pPr marL="0" lvl="0" indent="0" algn="l" rtl="0">
              <a:lnSpc>
                <a:spcPct val="90000"/>
              </a:lnSpc>
              <a:spcBef>
                <a:spcPts val="1000"/>
              </a:spcBef>
              <a:spcAft>
                <a:spcPts val="0"/>
              </a:spcAft>
              <a:buClr>
                <a:schemeClr val="dk1"/>
              </a:buClr>
              <a:buSzPts val="2000"/>
              <a:buNone/>
            </a:pPr>
            <a:r>
              <a:rPr lang="en-GB" sz="2000"/>
              <a:t>Why don’t you try a different dish next time you eat! Ask your parents or guardian to help you.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u="sng"/>
              <a:t>Learning objectives</a:t>
            </a:r>
            <a:endParaRPr/>
          </a:p>
        </p:txBody>
      </p:sp>
      <p:sp>
        <p:nvSpPr>
          <p:cNvPr id="271" name="Google Shape;271;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r>
              <a:rPr lang="en-GB"/>
              <a:t>By the end of this session, you should be able to;</a:t>
            </a:r>
            <a:endParaRPr/>
          </a:p>
          <a:p>
            <a:pPr marL="0" lvl="0" indent="0" algn="l" rtl="0">
              <a:lnSpc>
                <a:spcPct val="90000"/>
              </a:lnSpc>
              <a:spcBef>
                <a:spcPts val="1000"/>
              </a:spcBef>
              <a:spcAft>
                <a:spcPts val="0"/>
              </a:spcAft>
              <a:buClr>
                <a:schemeClr val="dk1"/>
              </a:buClr>
              <a:buSzPts val="2800"/>
              <a:buNone/>
            </a:pPr>
            <a:r>
              <a:rPr lang="en-GB"/>
              <a:t>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what a healthy and balanced diet is.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what is energy (calories).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the eight tips for healthy eating.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Discuss different diets that people may follow.  </a:t>
            </a:r>
            <a:endParaRPr/>
          </a:p>
          <a:p>
            <a:pPr marL="0" lvl="0" indent="0" algn="l" rtl="0">
              <a:lnSpc>
                <a:spcPct val="90000"/>
              </a:lnSpc>
              <a:spcBef>
                <a:spcPts val="1000"/>
              </a:spcBef>
              <a:spcAft>
                <a:spcPts val="0"/>
              </a:spcAft>
              <a:buClr>
                <a:schemeClr val="dk1"/>
              </a:buClr>
              <a:buSzPts val="2800"/>
              <a:buNone/>
            </a:pPr>
            <a:endParaRPr/>
          </a:p>
          <a:p>
            <a:pPr marL="228600" lvl="0" indent="-50800" algn="l" rtl="0">
              <a:lnSpc>
                <a:spcPct val="90000"/>
              </a:lnSpc>
              <a:spcBef>
                <a:spcPts val="1000"/>
              </a:spcBef>
              <a:spcAft>
                <a:spcPts val="0"/>
              </a:spcAft>
              <a:buClr>
                <a:schemeClr val="dk1"/>
              </a:buClr>
              <a:buSzPts val="2800"/>
              <a:buNone/>
            </a:pPr>
            <a:endParaRPr/>
          </a:p>
        </p:txBody>
      </p:sp>
      <p:pic>
        <p:nvPicPr>
          <p:cNvPr id="272" name="Google Shape;272;p18" descr="Checkbox Checked with solid fill"/>
          <p:cNvPicPr preferRelativeResize="0"/>
          <p:nvPr/>
        </p:nvPicPr>
        <p:blipFill rotWithShape="1">
          <a:blip r:embed="rId3">
            <a:alphaModFix/>
          </a:blip>
          <a:srcRect/>
          <a:stretch/>
        </p:blipFill>
        <p:spPr>
          <a:xfrm>
            <a:off x="7943850" y="2604295"/>
            <a:ext cx="914400" cy="9144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u="sng"/>
              <a:t>Learning objectives</a:t>
            </a:r>
            <a:endParaRPr/>
          </a:p>
        </p:txBody>
      </p:sp>
      <p:sp>
        <p:nvSpPr>
          <p:cNvPr id="278" name="Google Shape;278;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r>
              <a:rPr lang="en-GB"/>
              <a:t>By the end of this session, you should be able to;</a:t>
            </a:r>
            <a:endParaRPr/>
          </a:p>
          <a:p>
            <a:pPr marL="0" lvl="0" indent="0" algn="l" rtl="0">
              <a:lnSpc>
                <a:spcPct val="90000"/>
              </a:lnSpc>
              <a:spcBef>
                <a:spcPts val="1000"/>
              </a:spcBef>
              <a:spcAft>
                <a:spcPts val="0"/>
              </a:spcAft>
              <a:buClr>
                <a:schemeClr val="dk1"/>
              </a:buClr>
              <a:buSzPts val="2800"/>
              <a:buNone/>
            </a:pPr>
            <a:r>
              <a:rPr lang="en-GB"/>
              <a:t>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what a healthy and balanced diet is.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what is energy (calories).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the eight tips for healthy eating.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Discuss different diets that people may follow.  </a:t>
            </a:r>
            <a:endParaRPr/>
          </a:p>
          <a:p>
            <a:pPr marL="0" lvl="0" indent="0" algn="l" rtl="0">
              <a:lnSpc>
                <a:spcPct val="90000"/>
              </a:lnSpc>
              <a:spcBef>
                <a:spcPts val="1000"/>
              </a:spcBef>
              <a:spcAft>
                <a:spcPts val="0"/>
              </a:spcAft>
              <a:buClr>
                <a:schemeClr val="dk1"/>
              </a:buClr>
              <a:buSzPts val="2800"/>
              <a:buNone/>
            </a:pPr>
            <a:endParaRPr/>
          </a:p>
          <a:p>
            <a:pPr marL="228600" lvl="0" indent="-50800" algn="l" rtl="0">
              <a:lnSpc>
                <a:spcPct val="90000"/>
              </a:lnSpc>
              <a:spcBef>
                <a:spcPts val="1000"/>
              </a:spcBef>
              <a:spcAft>
                <a:spcPts val="0"/>
              </a:spcAft>
              <a:buClr>
                <a:schemeClr val="dk1"/>
              </a:buClr>
              <a:buSzPts val="2800"/>
              <a:buNone/>
            </a:pPr>
            <a:endParaRPr/>
          </a:p>
        </p:txBody>
      </p:sp>
      <p:pic>
        <p:nvPicPr>
          <p:cNvPr id="279" name="Google Shape;279;p19" descr="Checkbox Checked with solid fill"/>
          <p:cNvPicPr preferRelativeResize="0"/>
          <p:nvPr/>
        </p:nvPicPr>
        <p:blipFill rotWithShape="1">
          <a:blip r:embed="rId3">
            <a:alphaModFix/>
          </a:blip>
          <a:srcRect/>
          <a:stretch/>
        </p:blipFill>
        <p:spPr>
          <a:xfrm>
            <a:off x="6362700" y="3116263"/>
            <a:ext cx="914400" cy="914400"/>
          </a:xfrm>
          <a:prstGeom prst="rect">
            <a:avLst/>
          </a:prstGeom>
          <a:noFill/>
          <a:ln>
            <a:noFill/>
          </a:ln>
        </p:spPr>
      </p:pic>
      <p:pic>
        <p:nvPicPr>
          <p:cNvPr id="280" name="Google Shape;280;p19" descr="Checkbox Checked with solid fill"/>
          <p:cNvPicPr preferRelativeResize="0"/>
          <p:nvPr/>
        </p:nvPicPr>
        <p:blipFill rotWithShape="1">
          <a:blip r:embed="rId3">
            <a:alphaModFix/>
          </a:blip>
          <a:srcRect/>
          <a:stretch/>
        </p:blipFill>
        <p:spPr>
          <a:xfrm>
            <a:off x="7943850" y="2604295"/>
            <a:ext cx="914400" cy="914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2"/>
          <p:cNvSpPr txBox="1">
            <a:spLocks noGrp="1"/>
          </p:cNvSpPr>
          <p:nvPr>
            <p:ph type="title"/>
          </p:nvPr>
        </p:nvSpPr>
        <p:spPr>
          <a:xfrm>
            <a:off x="1981200" y="7080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u="sng"/>
              <a:t>Learning objectives</a:t>
            </a:r>
            <a:endParaRPr/>
          </a:p>
        </p:txBody>
      </p:sp>
      <p:sp>
        <p:nvSpPr>
          <p:cNvPr id="119" name="Google Shape;119;p2"/>
          <p:cNvSpPr txBox="1">
            <a:spLocks noGrp="1"/>
          </p:cNvSpPr>
          <p:nvPr>
            <p:ph type="body" idx="1"/>
          </p:nvPr>
        </p:nvSpPr>
        <p:spPr>
          <a:xfrm>
            <a:off x="838200" y="2033588"/>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500"/>
              <a:buNone/>
            </a:pPr>
            <a:r>
              <a:rPr lang="en-GB" sz="3500"/>
              <a:t>By the end of this session, you should be able to; </a:t>
            </a:r>
            <a:endParaRPr/>
          </a:p>
          <a:p>
            <a:pPr marL="514350" lvl="0" indent="-514350" algn="l" rtl="0">
              <a:lnSpc>
                <a:spcPct val="90000"/>
              </a:lnSpc>
              <a:spcBef>
                <a:spcPts val="1000"/>
              </a:spcBef>
              <a:spcAft>
                <a:spcPts val="0"/>
              </a:spcAft>
              <a:buClr>
                <a:schemeClr val="dk1"/>
              </a:buClr>
              <a:buSzPts val="3500"/>
              <a:buFont typeface="Calibri"/>
              <a:buAutoNum type="arabicPeriod"/>
            </a:pPr>
            <a:r>
              <a:rPr lang="en-GB" sz="3500"/>
              <a:t>Describe what a healthy and balanced diet is. </a:t>
            </a:r>
            <a:endParaRPr/>
          </a:p>
          <a:p>
            <a:pPr marL="514350" lvl="0" indent="-514350" algn="l" rtl="0">
              <a:lnSpc>
                <a:spcPct val="90000"/>
              </a:lnSpc>
              <a:spcBef>
                <a:spcPts val="1000"/>
              </a:spcBef>
              <a:spcAft>
                <a:spcPts val="0"/>
              </a:spcAft>
              <a:buClr>
                <a:schemeClr val="dk1"/>
              </a:buClr>
              <a:buSzPts val="3500"/>
              <a:buFont typeface="Calibri"/>
              <a:buAutoNum type="arabicPeriod"/>
            </a:pPr>
            <a:r>
              <a:rPr lang="en-GB" sz="3500"/>
              <a:t>Describe what calorie energy is. </a:t>
            </a:r>
            <a:endParaRPr/>
          </a:p>
          <a:p>
            <a:pPr marL="514350" lvl="0" indent="-514350" algn="l" rtl="0">
              <a:lnSpc>
                <a:spcPct val="90000"/>
              </a:lnSpc>
              <a:spcBef>
                <a:spcPts val="1000"/>
              </a:spcBef>
              <a:spcAft>
                <a:spcPts val="0"/>
              </a:spcAft>
              <a:buClr>
                <a:schemeClr val="dk1"/>
              </a:buClr>
              <a:buSzPts val="3500"/>
              <a:buFont typeface="Calibri"/>
              <a:buAutoNum type="arabicPeriod"/>
            </a:pPr>
            <a:r>
              <a:rPr lang="en-GB" sz="3500"/>
              <a:t>Describe the eight tips for healthy eating. </a:t>
            </a:r>
            <a:endParaRPr/>
          </a:p>
          <a:p>
            <a:pPr marL="514350" lvl="0" indent="-514350" algn="l" rtl="0">
              <a:lnSpc>
                <a:spcPct val="90000"/>
              </a:lnSpc>
              <a:spcBef>
                <a:spcPts val="1000"/>
              </a:spcBef>
              <a:spcAft>
                <a:spcPts val="0"/>
              </a:spcAft>
              <a:buClr>
                <a:schemeClr val="dk1"/>
              </a:buClr>
              <a:buSzPts val="3500"/>
              <a:buFont typeface="Calibri"/>
              <a:buAutoNum type="arabicPeriod"/>
            </a:pPr>
            <a:r>
              <a:rPr lang="en-GB" sz="3500"/>
              <a:t>Discuss different diets that people may follow. </a:t>
            </a:r>
            <a:endParaRPr/>
          </a:p>
          <a:p>
            <a:pPr marL="0" lvl="0" indent="0" algn="l" rtl="0">
              <a:lnSpc>
                <a:spcPct val="90000"/>
              </a:lnSpc>
              <a:spcBef>
                <a:spcPts val="1000"/>
              </a:spcBef>
              <a:spcAft>
                <a:spcPts val="0"/>
              </a:spcAft>
              <a:buClr>
                <a:schemeClr val="dk1"/>
              </a:buClr>
              <a:buSzPts val="2800"/>
              <a:buNone/>
            </a:pPr>
            <a:endParaRPr/>
          </a:p>
          <a:p>
            <a:pPr marL="228600" lvl="0" indent="-50800" algn="l" rtl="0">
              <a:lnSpc>
                <a:spcPct val="90000"/>
              </a:lnSpc>
              <a:spcBef>
                <a:spcPts val="1000"/>
              </a:spcBef>
              <a:spcAft>
                <a:spcPts val="0"/>
              </a:spcAft>
              <a:buClr>
                <a:schemeClr val="dk1"/>
              </a:buClr>
              <a:buSzPts val="2800"/>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u="sng"/>
              <a:t>Learning objectives</a:t>
            </a:r>
            <a:endParaRPr/>
          </a:p>
        </p:txBody>
      </p:sp>
      <p:sp>
        <p:nvSpPr>
          <p:cNvPr id="286" name="Google Shape;286;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r>
              <a:rPr lang="en-GB"/>
              <a:t>By the end of this session, you should be able to;</a:t>
            </a:r>
            <a:endParaRPr/>
          </a:p>
          <a:p>
            <a:pPr marL="0" lvl="0" indent="0" algn="l" rtl="0">
              <a:lnSpc>
                <a:spcPct val="90000"/>
              </a:lnSpc>
              <a:spcBef>
                <a:spcPts val="1000"/>
              </a:spcBef>
              <a:spcAft>
                <a:spcPts val="0"/>
              </a:spcAft>
              <a:buClr>
                <a:schemeClr val="dk1"/>
              </a:buClr>
              <a:buSzPts val="2800"/>
              <a:buNone/>
            </a:pPr>
            <a:r>
              <a:rPr lang="en-GB"/>
              <a:t>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what a healthy and balanced diet is.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what is energy (calories).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the eight tips for healthy eating.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Discuss different diets that people may follow.  </a:t>
            </a:r>
            <a:endParaRPr/>
          </a:p>
          <a:p>
            <a:pPr marL="0" lvl="0" indent="0" algn="l" rtl="0">
              <a:lnSpc>
                <a:spcPct val="90000"/>
              </a:lnSpc>
              <a:spcBef>
                <a:spcPts val="1000"/>
              </a:spcBef>
              <a:spcAft>
                <a:spcPts val="0"/>
              </a:spcAft>
              <a:buClr>
                <a:schemeClr val="dk1"/>
              </a:buClr>
              <a:buSzPts val="2800"/>
              <a:buNone/>
            </a:pPr>
            <a:endParaRPr/>
          </a:p>
          <a:p>
            <a:pPr marL="228600" lvl="0" indent="-50800" algn="l" rtl="0">
              <a:lnSpc>
                <a:spcPct val="90000"/>
              </a:lnSpc>
              <a:spcBef>
                <a:spcPts val="1000"/>
              </a:spcBef>
              <a:spcAft>
                <a:spcPts val="0"/>
              </a:spcAft>
              <a:buClr>
                <a:schemeClr val="dk1"/>
              </a:buClr>
              <a:buSzPts val="2800"/>
              <a:buNone/>
            </a:pPr>
            <a:endParaRPr/>
          </a:p>
        </p:txBody>
      </p:sp>
      <p:pic>
        <p:nvPicPr>
          <p:cNvPr id="287" name="Google Shape;287;p20" descr="Checkbox Checked with solid fill"/>
          <p:cNvPicPr preferRelativeResize="0"/>
          <p:nvPr/>
        </p:nvPicPr>
        <p:blipFill rotWithShape="1">
          <a:blip r:embed="rId3">
            <a:alphaModFix/>
          </a:blip>
          <a:srcRect/>
          <a:stretch/>
        </p:blipFill>
        <p:spPr>
          <a:xfrm>
            <a:off x="7346950" y="3573463"/>
            <a:ext cx="914400" cy="914400"/>
          </a:xfrm>
          <a:prstGeom prst="rect">
            <a:avLst/>
          </a:prstGeom>
          <a:noFill/>
          <a:ln>
            <a:noFill/>
          </a:ln>
        </p:spPr>
      </p:pic>
      <p:pic>
        <p:nvPicPr>
          <p:cNvPr id="288" name="Google Shape;288;p20" descr="Checkbox Checked with solid fill"/>
          <p:cNvPicPr preferRelativeResize="0"/>
          <p:nvPr/>
        </p:nvPicPr>
        <p:blipFill rotWithShape="1">
          <a:blip r:embed="rId3">
            <a:alphaModFix/>
          </a:blip>
          <a:srcRect/>
          <a:stretch/>
        </p:blipFill>
        <p:spPr>
          <a:xfrm>
            <a:off x="6362700" y="3116263"/>
            <a:ext cx="914400" cy="914400"/>
          </a:xfrm>
          <a:prstGeom prst="rect">
            <a:avLst/>
          </a:prstGeom>
          <a:noFill/>
          <a:ln>
            <a:noFill/>
          </a:ln>
        </p:spPr>
      </p:pic>
      <p:pic>
        <p:nvPicPr>
          <p:cNvPr id="289" name="Google Shape;289;p20" descr="Checkbox Checked with solid fill"/>
          <p:cNvPicPr preferRelativeResize="0"/>
          <p:nvPr/>
        </p:nvPicPr>
        <p:blipFill rotWithShape="1">
          <a:blip r:embed="rId3">
            <a:alphaModFix/>
          </a:blip>
          <a:srcRect/>
          <a:stretch/>
        </p:blipFill>
        <p:spPr>
          <a:xfrm>
            <a:off x="7943850" y="2604295"/>
            <a:ext cx="914400" cy="914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u="sng"/>
              <a:t>Learning objectives</a:t>
            </a:r>
            <a:endParaRPr/>
          </a:p>
        </p:txBody>
      </p:sp>
      <p:sp>
        <p:nvSpPr>
          <p:cNvPr id="295" name="Google Shape;295;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r>
              <a:rPr lang="en-GB"/>
              <a:t>By the end of this session, you should be able to;</a:t>
            </a:r>
            <a:endParaRPr/>
          </a:p>
          <a:p>
            <a:pPr marL="0" lvl="0" indent="0" algn="l" rtl="0">
              <a:lnSpc>
                <a:spcPct val="90000"/>
              </a:lnSpc>
              <a:spcBef>
                <a:spcPts val="1000"/>
              </a:spcBef>
              <a:spcAft>
                <a:spcPts val="0"/>
              </a:spcAft>
              <a:buClr>
                <a:schemeClr val="dk1"/>
              </a:buClr>
              <a:buSzPts val="2800"/>
              <a:buNone/>
            </a:pPr>
            <a:r>
              <a:rPr lang="en-GB"/>
              <a:t>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what a healthy and balanced diet is.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what is energy (calories).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Describe the eight tips for healthy eating. </a:t>
            </a:r>
            <a:endParaRPr/>
          </a:p>
          <a:p>
            <a:pPr marL="514350" lvl="0" indent="-514350" algn="l" rtl="0">
              <a:lnSpc>
                <a:spcPct val="90000"/>
              </a:lnSpc>
              <a:spcBef>
                <a:spcPts val="1000"/>
              </a:spcBef>
              <a:spcAft>
                <a:spcPts val="0"/>
              </a:spcAft>
              <a:buClr>
                <a:schemeClr val="dk1"/>
              </a:buClr>
              <a:buSzPts val="2800"/>
              <a:buFont typeface="Calibri"/>
              <a:buAutoNum type="arabicPeriod"/>
            </a:pPr>
            <a:r>
              <a:rPr lang="en-GB"/>
              <a:t>Discuss different diets that people may follow.  </a:t>
            </a:r>
            <a:endParaRPr/>
          </a:p>
          <a:p>
            <a:pPr marL="0" lvl="0" indent="0" algn="l" rtl="0">
              <a:lnSpc>
                <a:spcPct val="90000"/>
              </a:lnSpc>
              <a:spcBef>
                <a:spcPts val="1000"/>
              </a:spcBef>
              <a:spcAft>
                <a:spcPts val="0"/>
              </a:spcAft>
              <a:buClr>
                <a:schemeClr val="dk1"/>
              </a:buClr>
              <a:buSzPts val="2800"/>
              <a:buNone/>
            </a:pPr>
            <a:endParaRPr/>
          </a:p>
          <a:p>
            <a:pPr marL="228600" lvl="0" indent="-50800" algn="l" rtl="0">
              <a:lnSpc>
                <a:spcPct val="90000"/>
              </a:lnSpc>
              <a:spcBef>
                <a:spcPts val="1000"/>
              </a:spcBef>
              <a:spcAft>
                <a:spcPts val="0"/>
              </a:spcAft>
              <a:buClr>
                <a:schemeClr val="dk1"/>
              </a:buClr>
              <a:buSzPts val="2800"/>
              <a:buNone/>
            </a:pPr>
            <a:endParaRPr/>
          </a:p>
        </p:txBody>
      </p:sp>
      <p:pic>
        <p:nvPicPr>
          <p:cNvPr id="296" name="Google Shape;296;p21" descr="Checkbox Checked with solid fill"/>
          <p:cNvPicPr preferRelativeResize="0"/>
          <p:nvPr/>
        </p:nvPicPr>
        <p:blipFill rotWithShape="1">
          <a:blip r:embed="rId3">
            <a:alphaModFix/>
          </a:blip>
          <a:srcRect/>
          <a:stretch/>
        </p:blipFill>
        <p:spPr>
          <a:xfrm>
            <a:off x="8191500" y="4085431"/>
            <a:ext cx="914400" cy="914400"/>
          </a:xfrm>
          <a:prstGeom prst="rect">
            <a:avLst/>
          </a:prstGeom>
          <a:noFill/>
          <a:ln>
            <a:noFill/>
          </a:ln>
        </p:spPr>
      </p:pic>
      <p:pic>
        <p:nvPicPr>
          <p:cNvPr id="297" name="Google Shape;297;p21" descr="Checkbox Checked with solid fill"/>
          <p:cNvPicPr preferRelativeResize="0"/>
          <p:nvPr/>
        </p:nvPicPr>
        <p:blipFill rotWithShape="1">
          <a:blip r:embed="rId3">
            <a:alphaModFix/>
          </a:blip>
          <a:srcRect/>
          <a:stretch/>
        </p:blipFill>
        <p:spPr>
          <a:xfrm>
            <a:off x="7346950" y="3573463"/>
            <a:ext cx="914400" cy="914400"/>
          </a:xfrm>
          <a:prstGeom prst="rect">
            <a:avLst/>
          </a:prstGeom>
          <a:noFill/>
          <a:ln>
            <a:noFill/>
          </a:ln>
        </p:spPr>
      </p:pic>
      <p:pic>
        <p:nvPicPr>
          <p:cNvPr id="298" name="Google Shape;298;p21" descr="Checkbox Checked with solid fill"/>
          <p:cNvPicPr preferRelativeResize="0"/>
          <p:nvPr/>
        </p:nvPicPr>
        <p:blipFill rotWithShape="1">
          <a:blip r:embed="rId3">
            <a:alphaModFix/>
          </a:blip>
          <a:srcRect/>
          <a:stretch/>
        </p:blipFill>
        <p:spPr>
          <a:xfrm>
            <a:off x="6362700" y="3116263"/>
            <a:ext cx="914400" cy="914400"/>
          </a:xfrm>
          <a:prstGeom prst="rect">
            <a:avLst/>
          </a:prstGeom>
          <a:noFill/>
          <a:ln>
            <a:noFill/>
          </a:ln>
        </p:spPr>
      </p:pic>
      <p:pic>
        <p:nvPicPr>
          <p:cNvPr id="299" name="Google Shape;299;p21" descr="Checkbox Checked with solid fill"/>
          <p:cNvPicPr preferRelativeResize="0"/>
          <p:nvPr/>
        </p:nvPicPr>
        <p:blipFill rotWithShape="1">
          <a:blip r:embed="rId3">
            <a:alphaModFix/>
          </a:blip>
          <a:srcRect/>
          <a:stretch/>
        </p:blipFill>
        <p:spPr>
          <a:xfrm>
            <a:off x="7943850" y="2604295"/>
            <a:ext cx="914400" cy="9144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2"/>
          <p:cNvSpPr/>
          <p:nvPr/>
        </p:nvSpPr>
        <p:spPr>
          <a:xfrm>
            <a:off x="0" y="1"/>
            <a:ext cx="12191696" cy="6858000"/>
          </a:xfrm>
          <a:prstGeom prst="rect">
            <a:avLst/>
          </a:prstGeom>
          <a:solidFill>
            <a:srgbClr val="B3C6E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6" name="Google Shape;306;p22"/>
          <p:cNvSpPr/>
          <p:nvPr/>
        </p:nvSpPr>
        <p:spPr>
          <a:xfrm>
            <a:off x="305" y="0"/>
            <a:ext cx="12191696" cy="6858000"/>
          </a:xfrm>
          <a:prstGeom prst="rect">
            <a:avLst/>
          </a:prstGeom>
          <a:gradFill>
            <a:gsLst>
              <a:gs pos="0">
                <a:srgbClr val="70AD47">
                  <a:alpha val="20000"/>
                </a:srgbClr>
              </a:gs>
              <a:gs pos="16000">
                <a:srgbClr val="70AD47">
                  <a:alpha val="20000"/>
                </a:srgbClr>
              </a:gs>
              <a:gs pos="85000">
                <a:srgbClr val="4472C4">
                  <a:alpha val="40000"/>
                </a:srgbClr>
              </a:gs>
              <a:gs pos="100000">
                <a:srgbClr val="4472C4">
                  <a:alpha val="40000"/>
                </a:srgbClr>
              </a:gs>
            </a:gsLst>
            <a:lin ang="120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307" name="Google Shape;307;p22"/>
          <p:cNvGrpSpPr/>
          <p:nvPr/>
        </p:nvGrpSpPr>
        <p:grpSpPr>
          <a:xfrm>
            <a:off x="1303402" y="3985"/>
            <a:ext cx="9772765" cy="6858000"/>
            <a:chOff x="1303402" y="3985"/>
            <a:chExt cx="9772765" cy="6858000"/>
          </a:xfrm>
        </p:grpSpPr>
        <p:sp>
          <p:nvSpPr>
            <p:cNvPr id="308" name="Google Shape;308;p22"/>
            <p:cNvSpPr/>
            <p:nvPr/>
          </p:nvSpPr>
          <p:spPr>
            <a:xfrm>
              <a:off x="1560551" y="3985"/>
              <a:ext cx="9313016" cy="6858000"/>
            </a:xfrm>
            <a:custGeom>
              <a:avLst/>
              <a:gdLst/>
              <a:ahLst/>
              <a:cxnLst/>
              <a:rect l="l" t="t" r="r" b="b"/>
              <a:pathLst>
                <a:path w="9313016" h="6858000" extrusionOk="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9" name="Google Shape;309;p22"/>
            <p:cNvSpPr/>
            <p:nvPr/>
          </p:nvSpPr>
          <p:spPr>
            <a:xfrm>
              <a:off x="1659468" y="3985"/>
              <a:ext cx="9065550" cy="6858000"/>
            </a:xfrm>
            <a:custGeom>
              <a:avLst/>
              <a:gdLst/>
              <a:ahLst/>
              <a:cxnLst/>
              <a:rect l="l" t="t" r="r" b="b"/>
              <a:pathLst>
                <a:path w="9065550" h="6858000" extrusionOk="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0" name="Google Shape;310;p22"/>
            <p:cNvSpPr/>
            <p:nvPr/>
          </p:nvSpPr>
          <p:spPr>
            <a:xfrm>
              <a:off x="1648217" y="3985"/>
              <a:ext cx="9088051" cy="6858000"/>
            </a:xfrm>
            <a:custGeom>
              <a:avLst/>
              <a:gdLst/>
              <a:ahLst/>
              <a:cxnLst/>
              <a:rect l="l" t="t" r="r" b="b"/>
              <a:pathLst>
                <a:path w="9088051" h="6858000" extrusionOk="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1" name="Google Shape;311;p22"/>
            <p:cNvSpPr/>
            <p:nvPr/>
          </p:nvSpPr>
          <p:spPr>
            <a:xfrm>
              <a:off x="1629061" y="3985"/>
              <a:ext cx="9107210" cy="6858000"/>
            </a:xfrm>
            <a:custGeom>
              <a:avLst/>
              <a:gdLst/>
              <a:ahLst/>
              <a:cxnLst/>
              <a:rect l="l" t="t" r="r" b="b"/>
              <a:pathLst>
                <a:path w="9107210" h="6858000" extrusionOk="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2" name="Google Shape;312;p22"/>
            <p:cNvSpPr/>
            <p:nvPr/>
          </p:nvSpPr>
          <p:spPr>
            <a:xfrm>
              <a:off x="1303402" y="3985"/>
              <a:ext cx="9767847" cy="6858000"/>
            </a:xfrm>
            <a:custGeom>
              <a:avLst/>
              <a:gdLst/>
              <a:ahLst/>
              <a:cxnLst/>
              <a:rect l="l" t="t" r="r" b="b"/>
              <a:pathLst>
                <a:path w="9767847" h="6858000" extrusionOk="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lt1">
                <a:alpha val="5098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3" name="Google Shape;313;p22"/>
            <p:cNvSpPr/>
            <p:nvPr/>
          </p:nvSpPr>
          <p:spPr>
            <a:xfrm>
              <a:off x="1318434" y="3985"/>
              <a:ext cx="9747620" cy="6858000"/>
            </a:xfrm>
            <a:custGeom>
              <a:avLst/>
              <a:gdLst/>
              <a:ahLst/>
              <a:cxnLst/>
              <a:rect l="l" t="t" r="r" b="b"/>
              <a:pathLst>
                <a:path w="9747620" h="6858000" extrusionOk="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4" name="Google Shape;314;p22"/>
            <p:cNvSpPr/>
            <p:nvPr/>
          </p:nvSpPr>
          <p:spPr>
            <a:xfrm>
              <a:off x="1308320" y="3985"/>
              <a:ext cx="9767847" cy="6858000"/>
            </a:xfrm>
            <a:custGeom>
              <a:avLst/>
              <a:gdLst/>
              <a:ahLst/>
              <a:cxnLst/>
              <a:rect l="l" t="t" r="r" b="b"/>
              <a:pathLst>
                <a:path w="9767847" h="6858000" extrusionOk="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lt1">
                <a:alpha val="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15" name="Google Shape;315;p22"/>
          <p:cNvSpPr txBox="1">
            <a:spLocks noGrp="1"/>
          </p:cNvSpPr>
          <p:nvPr>
            <p:ph type="ctrTitle"/>
          </p:nvPr>
        </p:nvSpPr>
        <p:spPr>
          <a:xfrm>
            <a:off x="2323947" y="914400"/>
            <a:ext cx="7543799" cy="29464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6600"/>
              <a:buFont typeface="Calibri"/>
              <a:buNone/>
            </a:pPr>
            <a:r>
              <a:rPr lang="en-GB" sz="6600"/>
              <a:t>Well done! </a:t>
            </a:r>
            <a:endParaRPr/>
          </a:p>
        </p:txBody>
      </p:sp>
      <p:sp>
        <p:nvSpPr>
          <p:cNvPr id="316" name="Google Shape;316;p22"/>
          <p:cNvSpPr txBox="1">
            <a:spLocks noGrp="1"/>
          </p:cNvSpPr>
          <p:nvPr>
            <p:ph type="subTitle" idx="1"/>
          </p:nvPr>
        </p:nvSpPr>
        <p:spPr>
          <a:xfrm>
            <a:off x="3215729" y="4165152"/>
            <a:ext cx="5760846" cy="682079"/>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2"/>
              </a:buClr>
              <a:buSzPts val="2400"/>
              <a:buNone/>
            </a:pPr>
            <a:r>
              <a:rPr lang="en-GB">
                <a:solidFill>
                  <a:schemeClr val="dk2"/>
                </a:solidFill>
              </a:rPr>
              <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3"/>
          <p:cNvSpPr txBox="1">
            <a:spLocks noGrp="1"/>
          </p:cNvSpPr>
          <p:nvPr>
            <p:ph type="ctrTitle"/>
          </p:nvPr>
        </p:nvSpPr>
        <p:spPr>
          <a:xfrm>
            <a:off x="584200" y="3338843"/>
            <a:ext cx="5156200" cy="1358027"/>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4500"/>
              <a:buFont typeface="Calibri"/>
              <a:buNone/>
            </a:pPr>
            <a:r>
              <a:rPr lang="en-GB" sz="4500"/>
              <a:t>What does a healthy balanced diet look like?</a:t>
            </a:r>
            <a:endParaRPr/>
          </a:p>
        </p:txBody>
      </p:sp>
      <p:sp>
        <p:nvSpPr>
          <p:cNvPr id="126" name="Google Shape;126;p3"/>
          <p:cNvSpPr txBox="1"/>
          <p:nvPr/>
        </p:nvSpPr>
        <p:spPr>
          <a:xfrm>
            <a:off x="6096000" y="4718789"/>
            <a:ext cx="5791200" cy="1434857"/>
          </a:xfrm>
          <a:prstGeom prst="rect">
            <a:avLst/>
          </a:prstGeom>
          <a:noFill/>
          <a:ln>
            <a:noFill/>
          </a:ln>
        </p:spPr>
        <p:txBody>
          <a:bodyPr spcFirstLastPara="1" wrap="square" lIns="91425" tIns="45700" rIns="91425" bIns="45700" anchor="b" anchorCtr="0">
            <a:normAutofit fontScale="75000" lnSpcReduction="20000"/>
          </a:bodyPr>
          <a:lstStyle/>
          <a:p>
            <a:pPr marL="0" marR="0" lvl="0" indent="0" algn="ctr" rtl="0">
              <a:lnSpc>
                <a:spcPct val="90000"/>
              </a:lnSpc>
              <a:spcBef>
                <a:spcPts val="0"/>
              </a:spcBef>
              <a:spcAft>
                <a:spcPts val="0"/>
              </a:spcAft>
              <a:buClr>
                <a:schemeClr val="dk1"/>
              </a:buClr>
              <a:buSzPct val="100000"/>
              <a:buFont typeface="Calibri"/>
              <a:buNone/>
            </a:pPr>
            <a:r>
              <a:rPr lang="en-GB" sz="6000" b="0" i="0" u="none" strike="noStrike" cap="none">
                <a:solidFill>
                  <a:schemeClr val="dk1"/>
                </a:solidFill>
                <a:latin typeface="Calibri"/>
                <a:ea typeface="Calibri"/>
                <a:cs typeface="Calibri"/>
                <a:sym typeface="Calibri"/>
              </a:rPr>
              <a:t>How do you feel when you are hungry?</a:t>
            </a:r>
            <a:endParaRPr/>
          </a:p>
        </p:txBody>
      </p:sp>
      <p:sp>
        <p:nvSpPr>
          <p:cNvPr id="127" name="Google Shape;127;p3"/>
          <p:cNvSpPr txBox="1"/>
          <p:nvPr/>
        </p:nvSpPr>
        <p:spPr>
          <a:xfrm>
            <a:off x="152400" y="5000128"/>
            <a:ext cx="5791200" cy="1434857"/>
          </a:xfrm>
          <a:prstGeom prst="rect">
            <a:avLst/>
          </a:prstGeom>
          <a:noFill/>
          <a:ln>
            <a:noFill/>
          </a:ln>
        </p:spPr>
        <p:txBody>
          <a:bodyPr spcFirstLastPara="1" wrap="square" lIns="91425" tIns="45700" rIns="91425" bIns="45700" anchor="b" anchorCtr="0">
            <a:normAutofit fontScale="75000" lnSpcReduction="20000"/>
          </a:bodyPr>
          <a:lstStyle/>
          <a:p>
            <a:pPr marL="0" marR="0" lvl="0" indent="0" algn="ctr" rtl="0">
              <a:lnSpc>
                <a:spcPct val="90000"/>
              </a:lnSpc>
              <a:spcBef>
                <a:spcPts val="0"/>
              </a:spcBef>
              <a:spcAft>
                <a:spcPts val="0"/>
              </a:spcAft>
              <a:buClr>
                <a:schemeClr val="dk1"/>
              </a:buClr>
              <a:buSzPct val="100000"/>
              <a:buFont typeface="Calibri"/>
              <a:buNone/>
            </a:pPr>
            <a:r>
              <a:rPr lang="en-GB" sz="6000" b="0" i="0" u="none" strike="noStrike" cap="none">
                <a:solidFill>
                  <a:schemeClr val="dk1"/>
                </a:solidFill>
                <a:latin typeface="Calibri"/>
                <a:ea typeface="Calibri"/>
                <a:cs typeface="Calibri"/>
                <a:sym typeface="Calibri"/>
              </a:rPr>
              <a:t>What type of foods and drinks do you dislike?</a:t>
            </a:r>
            <a:endParaRPr/>
          </a:p>
        </p:txBody>
      </p:sp>
      <p:sp>
        <p:nvSpPr>
          <p:cNvPr id="128" name="Google Shape;128;p3"/>
          <p:cNvSpPr txBox="1"/>
          <p:nvPr/>
        </p:nvSpPr>
        <p:spPr>
          <a:xfrm>
            <a:off x="152400" y="766859"/>
            <a:ext cx="5791200" cy="1434857"/>
          </a:xfrm>
          <a:prstGeom prst="rect">
            <a:avLst/>
          </a:prstGeom>
          <a:noFill/>
          <a:ln>
            <a:noFill/>
          </a:ln>
        </p:spPr>
        <p:txBody>
          <a:bodyPr spcFirstLastPara="1" wrap="square" lIns="91425" tIns="45700" rIns="91425" bIns="45700" anchor="b" anchorCtr="0">
            <a:normAutofit fontScale="75000" lnSpcReduction="20000"/>
          </a:bodyPr>
          <a:lstStyle/>
          <a:p>
            <a:pPr marL="0" marR="0" lvl="0" indent="0" algn="ctr" rtl="0">
              <a:lnSpc>
                <a:spcPct val="90000"/>
              </a:lnSpc>
              <a:spcBef>
                <a:spcPts val="0"/>
              </a:spcBef>
              <a:spcAft>
                <a:spcPts val="0"/>
              </a:spcAft>
              <a:buClr>
                <a:schemeClr val="dk1"/>
              </a:buClr>
              <a:buSzPct val="100000"/>
              <a:buFont typeface="Calibri"/>
              <a:buNone/>
            </a:pPr>
            <a:r>
              <a:rPr lang="en-GB" sz="6000" b="0" i="0" u="none" strike="noStrike" cap="none">
                <a:solidFill>
                  <a:schemeClr val="dk1"/>
                </a:solidFill>
                <a:latin typeface="Calibri"/>
                <a:ea typeface="Calibri"/>
                <a:cs typeface="Calibri"/>
                <a:sym typeface="Calibri"/>
              </a:rPr>
              <a:t>What types of food and drinks do you like?</a:t>
            </a:r>
            <a:endParaRPr/>
          </a:p>
        </p:txBody>
      </p:sp>
      <p:sp>
        <p:nvSpPr>
          <p:cNvPr id="129" name="Google Shape;129;p3"/>
          <p:cNvSpPr txBox="1"/>
          <p:nvPr/>
        </p:nvSpPr>
        <p:spPr>
          <a:xfrm>
            <a:off x="6096000" y="2894255"/>
            <a:ext cx="5791200" cy="1434857"/>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500"/>
              <a:buFont typeface="Calibri"/>
              <a:buNone/>
            </a:pPr>
            <a:r>
              <a:rPr lang="en-GB" sz="4500" b="0" i="0" u="none" strike="noStrike" cap="none">
                <a:solidFill>
                  <a:schemeClr val="dk1"/>
                </a:solidFill>
                <a:latin typeface="Calibri"/>
                <a:ea typeface="Calibri"/>
                <a:cs typeface="Calibri"/>
                <a:sym typeface="Calibri"/>
              </a:rPr>
              <a:t>What meals do you usually eat during the day?</a:t>
            </a:r>
            <a:endParaRPr/>
          </a:p>
        </p:txBody>
      </p:sp>
      <p:sp>
        <p:nvSpPr>
          <p:cNvPr id="130" name="Google Shape;130;p3"/>
          <p:cNvSpPr txBox="1"/>
          <p:nvPr/>
        </p:nvSpPr>
        <p:spPr>
          <a:xfrm>
            <a:off x="5943600" y="352292"/>
            <a:ext cx="5791200" cy="1434857"/>
          </a:xfrm>
          <a:prstGeom prst="rect">
            <a:avLst/>
          </a:prstGeom>
          <a:noFill/>
          <a:ln>
            <a:noFill/>
          </a:ln>
        </p:spPr>
        <p:txBody>
          <a:bodyPr spcFirstLastPara="1" wrap="square" lIns="91425" tIns="45700" rIns="91425" bIns="45700" anchor="b" anchorCtr="0">
            <a:normAutofit fontScale="97500"/>
          </a:bodyPr>
          <a:lstStyle/>
          <a:p>
            <a:pPr marL="0" marR="0" lvl="0" indent="0" algn="ctr" rtl="0">
              <a:lnSpc>
                <a:spcPct val="90000"/>
              </a:lnSpc>
              <a:spcBef>
                <a:spcPts val="0"/>
              </a:spcBef>
              <a:spcAft>
                <a:spcPts val="0"/>
              </a:spcAft>
              <a:buClr>
                <a:schemeClr val="dk1"/>
              </a:buClr>
              <a:buSzPct val="100000"/>
              <a:buFont typeface="Calibri"/>
              <a:buNone/>
            </a:pPr>
            <a:r>
              <a:rPr lang="en-GB" sz="4500" b="0" i="0" u="none" strike="noStrike" cap="none">
                <a:solidFill>
                  <a:schemeClr val="dk1"/>
                </a:solidFill>
                <a:latin typeface="Calibri"/>
                <a:ea typeface="Calibri"/>
                <a:cs typeface="Calibri"/>
                <a:sym typeface="Calibri"/>
              </a:rPr>
              <a:t>At what times do you eat?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4"/>
          <p:cNvSpPr txBox="1">
            <a:spLocks noGrp="1"/>
          </p:cNvSpPr>
          <p:nvPr>
            <p:ph type="title"/>
          </p:nvPr>
        </p:nvSpPr>
        <p:spPr>
          <a:xfrm>
            <a:off x="236538" y="35242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u="sng"/>
              <a:t>What is a healthy and balanced diet?</a:t>
            </a:r>
            <a:endParaRPr/>
          </a:p>
        </p:txBody>
      </p:sp>
      <p:sp>
        <p:nvSpPr>
          <p:cNvPr id="136" name="Google Shape;136;p4"/>
          <p:cNvSpPr txBox="1">
            <a:spLocks noGrp="1"/>
          </p:cNvSpPr>
          <p:nvPr>
            <p:ph type="body" idx="2"/>
          </p:nvPr>
        </p:nvSpPr>
        <p:spPr>
          <a:xfrm>
            <a:off x="414339" y="2031998"/>
            <a:ext cx="5681661" cy="4292601"/>
          </a:xfrm>
          <a:prstGeom prst="rect">
            <a:avLst/>
          </a:prstGeom>
          <a:noFill/>
          <a:ln>
            <a:noFill/>
          </a:ln>
        </p:spPr>
        <p:txBody>
          <a:bodyPr spcFirstLastPara="1" wrap="square" lIns="91425" tIns="45700" rIns="91425" bIns="45700" anchor="t" anchorCtr="0">
            <a:normAutofit fontScale="25000" lnSpcReduction="20000"/>
          </a:bodyPr>
          <a:lstStyle/>
          <a:p>
            <a:pPr marL="0" lvl="0" indent="0" algn="l" rtl="0">
              <a:lnSpc>
                <a:spcPct val="90000"/>
              </a:lnSpc>
              <a:spcBef>
                <a:spcPts val="0"/>
              </a:spcBef>
              <a:spcAft>
                <a:spcPts val="0"/>
              </a:spcAft>
              <a:buClr>
                <a:schemeClr val="dk1"/>
              </a:buClr>
              <a:buSzPct val="100000"/>
              <a:buNone/>
            </a:pPr>
            <a:r>
              <a:rPr lang="en-GB" sz="12000"/>
              <a:t>We need food and water from drinks to keep us alive. When we have feelings of hunger and thirst, it is our body reminding us that it needs food and water. </a:t>
            </a:r>
            <a:endParaRPr/>
          </a:p>
          <a:p>
            <a:pPr marL="0" lvl="0" indent="0" algn="l" rtl="0">
              <a:lnSpc>
                <a:spcPct val="90000"/>
              </a:lnSpc>
              <a:spcBef>
                <a:spcPts val="1000"/>
              </a:spcBef>
              <a:spcAft>
                <a:spcPts val="0"/>
              </a:spcAft>
              <a:buClr>
                <a:schemeClr val="dk1"/>
              </a:buClr>
              <a:buSzPct val="100000"/>
              <a:buNone/>
            </a:pPr>
            <a:endParaRPr sz="12000"/>
          </a:p>
          <a:p>
            <a:pPr marL="0" lvl="0" indent="0" algn="l" rtl="0">
              <a:lnSpc>
                <a:spcPct val="90000"/>
              </a:lnSpc>
              <a:spcBef>
                <a:spcPts val="1000"/>
              </a:spcBef>
              <a:spcAft>
                <a:spcPts val="0"/>
              </a:spcAft>
              <a:buClr>
                <a:schemeClr val="dk1"/>
              </a:buClr>
              <a:buSzPct val="100000"/>
              <a:buNone/>
            </a:pPr>
            <a:r>
              <a:rPr lang="en-GB" sz="12000"/>
              <a:t>A healthy diet is made up of a wide variety of foods and drinks that are consumed in the right amount that help to achieve and maintain a healthy life. </a:t>
            </a:r>
            <a:endParaRPr/>
          </a:p>
          <a:p>
            <a:pPr marL="0" lvl="0" indent="0" algn="l" rtl="0">
              <a:lnSpc>
                <a:spcPct val="90000"/>
              </a:lnSpc>
              <a:spcBef>
                <a:spcPts val="1000"/>
              </a:spcBef>
              <a:spcAft>
                <a:spcPts val="0"/>
              </a:spcAft>
              <a:buClr>
                <a:schemeClr val="dk1"/>
              </a:buClr>
              <a:buSzPct val="100000"/>
              <a:buNone/>
            </a:pPr>
            <a:endParaRPr/>
          </a:p>
        </p:txBody>
      </p:sp>
      <p:sp>
        <p:nvSpPr>
          <p:cNvPr id="137" name="Google Shape;137;p4"/>
          <p:cNvSpPr txBox="1">
            <a:spLocks noGrp="1"/>
          </p:cNvSpPr>
          <p:nvPr>
            <p:ph type="body" idx="4"/>
          </p:nvPr>
        </p:nvSpPr>
        <p:spPr>
          <a:xfrm>
            <a:off x="6311899" y="2465387"/>
            <a:ext cx="5465761" cy="3859211"/>
          </a:xfrm>
          <a:prstGeom prst="rect">
            <a:avLst/>
          </a:prstGeom>
          <a:noFill/>
          <a:ln>
            <a:noFill/>
          </a:ln>
        </p:spPr>
        <p:txBody>
          <a:bodyPr spcFirstLastPara="1" wrap="square" lIns="91425" tIns="45700" rIns="91425" bIns="45700" anchor="t" anchorCtr="0">
            <a:normAutofit fontScale="25000" lnSpcReduction="20000"/>
          </a:bodyPr>
          <a:lstStyle/>
          <a:p>
            <a:pPr marL="0" lvl="0" indent="0" algn="l" rtl="0">
              <a:lnSpc>
                <a:spcPct val="90000"/>
              </a:lnSpc>
              <a:spcBef>
                <a:spcPts val="0"/>
              </a:spcBef>
              <a:spcAft>
                <a:spcPts val="0"/>
              </a:spcAft>
              <a:buClr>
                <a:schemeClr val="dk1"/>
              </a:buClr>
              <a:buSzPct val="100000"/>
              <a:buNone/>
            </a:pPr>
            <a:r>
              <a:rPr lang="en-GB" sz="9600"/>
              <a:t>This includes:</a:t>
            </a:r>
            <a:endParaRPr/>
          </a:p>
          <a:p>
            <a:pPr marL="228600" lvl="0" indent="-228600" algn="l" rtl="0">
              <a:lnSpc>
                <a:spcPct val="90000"/>
              </a:lnSpc>
              <a:spcBef>
                <a:spcPts val="1000"/>
              </a:spcBef>
              <a:spcAft>
                <a:spcPts val="0"/>
              </a:spcAft>
              <a:buClr>
                <a:schemeClr val="dk1"/>
              </a:buClr>
              <a:buSzPct val="100000"/>
              <a:buChar char="•"/>
            </a:pPr>
            <a:r>
              <a:rPr lang="en-GB" sz="9600"/>
              <a:t>Focusing on 5 portions of fruit and vegetables everyday</a:t>
            </a:r>
            <a:endParaRPr/>
          </a:p>
          <a:p>
            <a:pPr marL="228600" lvl="0" indent="-228600" algn="l" rtl="0">
              <a:lnSpc>
                <a:spcPct val="90000"/>
              </a:lnSpc>
              <a:spcBef>
                <a:spcPts val="1000"/>
              </a:spcBef>
              <a:spcAft>
                <a:spcPts val="0"/>
              </a:spcAft>
              <a:buClr>
                <a:schemeClr val="dk1"/>
              </a:buClr>
              <a:buSzPct val="100000"/>
              <a:buChar char="•"/>
            </a:pPr>
            <a:r>
              <a:rPr lang="en-GB" sz="9600"/>
              <a:t>Basing meals on starchy carbohydrate foods like potatoes, bread, rice and pasta</a:t>
            </a:r>
            <a:endParaRPr/>
          </a:p>
          <a:p>
            <a:pPr marL="228600" lvl="0" indent="-228600" algn="l" rtl="0">
              <a:lnSpc>
                <a:spcPct val="90000"/>
              </a:lnSpc>
              <a:spcBef>
                <a:spcPts val="1000"/>
              </a:spcBef>
              <a:spcAft>
                <a:spcPts val="0"/>
              </a:spcAft>
              <a:buClr>
                <a:schemeClr val="dk1"/>
              </a:buClr>
              <a:buSzPct val="100000"/>
              <a:buChar char="•"/>
            </a:pPr>
            <a:r>
              <a:rPr lang="en-GB" sz="9600"/>
              <a:t>Eating beans, pulses, fish, eggs and meat. </a:t>
            </a:r>
            <a:endParaRPr/>
          </a:p>
          <a:p>
            <a:pPr marL="228600" lvl="0" indent="-228600" algn="l" rtl="0">
              <a:lnSpc>
                <a:spcPct val="90000"/>
              </a:lnSpc>
              <a:spcBef>
                <a:spcPts val="1000"/>
              </a:spcBef>
              <a:spcAft>
                <a:spcPts val="0"/>
              </a:spcAft>
              <a:buClr>
                <a:schemeClr val="dk1"/>
              </a:buClr>
              <a:buSzPct val="100000"/>
              <a:buChar char="•"/>
            </a:pPr>
            <a:r>
              <a:rPr lang="en-GB" sz="9600"/>
              <a:t>Choosing small amounts of oils and spreads in cooking and meals. </a:t>
            </a:r>
            <a:endParaRPr/>
          </a:p>
          <a:p>
            <a:pPr marL="228600" lvl="0" indent="-228600" algn="l" rtl="0">
              <a:lnSpc>
                <a:spcPct val="90000"/>
              </a:lnSpc>
              <a:spcBef>
                <a:spcPts val="1000"/>
              </a:spcBef>
              <a:spcAft>
                <a:spcPts val="0"/>
              </a:spcAft>
              <a:buClr>
                <a:schemeClr val="dk1"/>
              </a:buClr>
              <a:buSzPct val="100000"/>
              <a:buChar char="•"/>
            </a:pPr>
            <a:r>
              <a:rPr lang="en-GB" sz="9600"/>
              <a:t>Drinking plenty of fluids </a:t>
            </a:r>
            <a:endParaRPr/>
          </a:p>
          <a:p>
            <a:pPr marL="228600" lvl="0" indent="-228600" algn="l" rtl="0">
              <a:lnSpc>
                <a:spcPct val="90000"/>
              </a:lnSpc>
              <a:spcBef>
                <a:spcPts val="1000"/>
              </a:spcBef>
              <a:spcAft>
                <a:spcPts val="0"/>
              </a:spcAft>
              <a:buClr>
                <a:schemeClr val="dk1"/>
              </a:buClr>
              <a:buSzPct val="100000"/>
              <a:buChar char="•"/>
            </a:pPr>
            <a:r>
              <a:rPr lang="en-GB" sz="9600"/>
              <a:t>A small amount of foods such as sweets, crisps, chocolate, pastries, cakes and biscuits. </a:t>
            </a:r>
            <a:endParaRPr/>
          </a:p>
          <a:p>
            <a:pPr marL="228600" lvl="0" indent="-184150" algn="l" rtl="0">
              <a:lnSpc>
                <a:spcPct val="90000"/>
              </a:lnSpc>
              <a:spcBef>
                <a:spcPts val="1000"/>
              </a:spcBef>
              <a:spcAft>
                <a:spcPts val="0"/>
              </a:spcAft>
              <a:buClr>
                <a:schemeClr val="dk1"/>
              </a:buClr>
              <a:buSzPct val="100000"/>
              <a:buNone/>
            </a:pPr>
            <a:endParaRPr/>
          </a:p>
        </p:txBody>
      </p:sp>
      <p:pic>
        <p:nvPicPr>
          <p:cNvPr id="138" name="Google Shape;138;p4"/>
          <p:cNvPicPr preferRelativeResize="0"/>
          <p:nvPr/>
        </p:nvPicPr>
        <p:blipFill rotWithShape="1">
          <a:blip r:embed="rId3">
            <a:alphaModFix/>
          </a:blip>
          <a:srcRect/>
          <a:stretch/>
        </p:blipFill>
        <p:spPr>
          <a:xfrm>
            <a:off x="8858877" y="352424"/>
            <a:ext cx="3268035" cy="234311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5"/>
          <p:cNvSpPr/>
          <p:nvPr/>
        </p:nvSpPr>
        <p:spPr>
          <a:xfrm>
            <a:off x="0" y="0"/>
            <a:ext cx="12191696" cy="6858000"/>
          </a:xfrm>
          <a:prstGeom prst="rect">
            <a:avLst/>
          </a:prstGeom>
          <a:solidFill>
            <a:srgbClr val="B3C6E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4" name="Google Shape;144;p5"/>
          <p:cNvSpPr txBox="1">
            <a:spLocks noGrp="1"/>
          </p:cNvSpPr>
          <p:nvPr>
            <p:ph type="title"/>
          </p:nvPr>
        </p:nvSpPr>
        <p:spPr>
          <a:xfrm>
            <a:off x="1820721" y="624489"/>
            <a:ext cx="4869179" cy="13255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600"/>
              <a:buFont typeface="Calibri"/>
              <a:buNone/>
            </a:pPr>
            <a:r>
              <a:rPr lang="en-GB" sz="3600" u="sng"/>
              <a:t>Energy</a:t>
            </a:r>
            <a:endParaRPr/>
          </a:p>
        </p:txBody>
      </p:sp>
      <p:sp>
        <p:nvSpPr>
          <p:cNvPr id="145" name="Google Shape;145;p5"/>
          <p:cNvSpPr txBox="1">
            <a:spLocks noGrp="1"/>
          </p:cNvSpPr>
          <p:nvPr>
            <p:ph type="body" idx="1"/>
          </p:nvPr>
        </p:nvSpPr>
        <p:spPr>
          <a:xfrm>
            <a:off x="560495" y="1950052"/>
            <a:ext cx="5077633" cy="4569811"/>
          </a:xfrm>
          <a:prstGeom prst="rect">
            <a:avLst/>
          </a:prstGeom>
          <a:noFill/>
          <a:ln>
            <a:noFill/>
          </a:ln>
        </p:spPr>
        <p:txBody>
          <a:bodyPr spcFirstLastPara="1" wrap="square" lIns="91425" tIns="45700" rIns="91425" bIns="45700" anchor="b" anchorCtr="0">
            <a:normAutofit/>
          </a:bodyPr>
          <a:lstStyle/>
          <a:p>
            <a:pPr marL="228600" lvl="0" indent="-228600" algn="l" rtl="0">
              <a:lnSpc>
                <a:spcPct val="90000"/>
              </a:lnSpc>
              <a:spcBef>
                <a:spcPts val="0"/>
              </a:spcBef>
              <a:spcAft>
                <a:spcPts val="0"/>
              </a:spcAft>
              <a:buClr>
                <a:schemeClr val="dk1"/>
              </a:buClr>
              <a:buSzPts val="2400"/>
              <a:buChar char="•"/>
            </a:pPr>
            <a:r>
              <a:rPr lang="en-GB" sz="2400"/>
              <a:t>A healthy diet should provide us with the right amount of energy (calories (kcals)) from food and drinks to maintain our energy balance. </a:t>
            </a:r>
            <a:endParaRPr/>
          </a:p>
          <a:p>
            <a:pPr marL="228600" lvl="0" indent="-228600" algn="l" rtl="0">
              <a:lnSpc>
                <a:spcPct val="90000"/>
              </a:lnSpc>
              <a:spcBef>
                <a:spcPts val="1000"/>
              </a:spcBef>
              <a:spcAft>
                <a:spcPts val="0"/>
              </a:spcAft>
              <a:buClr>
                <a:schemeClr val="dk1"/>
              </a:buClr>
              <a:buSzPts val="2400"/>
              <a:buChar char="•"/>
            </a:pPr>
            <a:r>
              <a:rPr lang="en-GB" sz="2400"/>
              <a:t>Energy balance is a balance of calories we eat vs the calories we burn through being alive and moving. </a:t>
            </a:r>
            <a:endParaRPr/>
          </a:p>
          <a:p>
            <a:pPr marL="228600" lvl="0" indent="-228600" algn="l" rtl="0">
              <a:lnSpc>
                <a:spcPct val="90000"/>
              </a:lnSpc>
              <a:spcBef>
                <a:spcPts val="1000"/>
              </a:spcBef>
              <a:spcAft>
                <a:spcPts val="0"/>
              </a:spcAft>
              <a:buClr>
                <a:schemeClr val="dk1"/>
              </a:buClr>
              <a:buSzPts val="2400"/>
              <a:buChar char="•"/>
            </a:pPr>
            <a:r>
              <a:rPr lang="en-GB" sz="2400"/>
              <a:t>We need energy to grow, be active and maintain our health. </a:t>
            </a:r>
            <a:endParaRPr/>
          </a:p>
          <a:p>
            <a:pPr marL="228600" lvl="0" indent="-228600" algn="l" rtl="0">
              <a:lnSpc>
                <a:spcPct val="90000"/>
              </a:lnSpc>
              <a:spcBef>
                <a:spcPts val="1000"/>
              </a:spcBef>
              <a:spcAft>
                <a:spcPts val="0"/>
              </a:spcAft>
              <a:buClr>
                <a:schemeClr val="dk1"/>
              </a:buClr>
              <a:buSzPts val="2400"/>
              <a:buChar char="•"/>
            </a:pPr>
            <a:r>
              <a:rPr lang="en-GB" sz="2400"/>
              <a:t>Different types of food provide different amounts of energy. </a:t>
            </a:r>
            <a:endParaRPr/>
          </a:p>
          <a:p>
            <a:pPr marL="228600" lvl="0" indent="-114300" algn="l" rtl="0">
              <a:lnSpc>
                <a:spcPct val="90000"/>
              </a:lnSpc>
              <a:spcBef>
                <a:spcPts val="1000"/>
              </a:spcBef>
              <a:spcAft>
                <a:spcPts val="0"/>
              </a:spcAft>
              <a:buClr>
                <a:schemeClr val="dk1"/>
              </a:buClr>
              <a:buSzPts val="1800"/>
              <a:buNone/>
            </a:pPr>
            <a:endParaRPr sz="1800">
              <a:solidFill>
                <a:schemeClr val="dk2"/>
              </a:solidFill>
            </a:endParaRPr>
          </a:p>
          <a:p>
            <a:pPr marL="228600" lvl="0" indent="-114300" algn="l" rtl="0">
              <a:lnSpc>
                <a:spcPct val="90000"/>
              </a:lnSpc>
              <a:spcBef>
                <a:spcPts val="1000"/>
              </a:spcBef>
              <a:spcAft>
                <a:spcPts val="0"/>
              </a:spcAft>
              <a:buClr>
                <a:schemeClr val="dk1"/>
              </a:buClr>
              <a:buSzPts val="1800"/>
              <a:buNone/>
            </a:pPr>
            <a:endParaRPr sz="1800">
              <a:solidFill>
                <a:schemeClr val="dk2"/>
              </a:solidFill>
            </a:endParaRPr>
          </a:p>
        </p:txBody>
      </p:sp>
      <p:pic>
        <p:nvPicPr>
          <p:cNvPr id="146" name="Google Shape;146;p5"/>
          <p:cNvPicPr preferRelativeResize="0"/>
          <p:nvPr/>
        </p:nvPicPr>
        <p:blipFill rotWithShape="1">
          <a:blip r:embed="rId3">
            <a:alphaModFix/>
          </a:blip>
          <a:srcRect l="2466" r="36441" b="-1"/>
          <a:stretch/>
        </p:blipFill>
        <p:spPr>
          <a:xfrm>
            <a:off x="5867401" y="10"/>
            <a:ext cx="6324144" cy="6857990"/>
          </a:xfrm>
          <a:prstGeom prst="rect">
            <a:avLst/>
          </a:prstGeom>
          <a:noFill/>
          <a:ln>
            <a:noFill/>
          </a:ln>
        </p:spPr>
      </p:pic>
      <p:grpSp>
        <p:nvGrpSpPr>
          <p:cNvPr id="147" name="Google Shape;147;p5"/>
          <p:cNvGrpSpPr/>
          <p:nvPr/>
        </p:nvGrpSpPr>
        <p:grpSpPr>
          <a:xfrm>
            <a:off x="5770456" y="0"/>
            <a:ext cx="6421545" cy="6858000"/>
            <a:chOff x="5770456" y="0"/>
            <a:chExt cx="6421545" cy="6858000"/>
          </a:xfrm>
        </p:grpSpPr>
        <p:sp>
          <p:nvSpPr>
            <p:cNvPr id="148" name="Google Shape;148;p5"/>
            <p:cNvSpPr/>
            <p:nvPr/>
          </p:nvSpPr>
          <p:spPr>
            <a:xfrm>
              <a:off x="6176158" y="25327"/>
              <a:ext cx="6015842" cy="6832673"/>
            </a:xfrm>
            <a:custGeom>
              <a:avLst/>
              <a:gdLst/>
              <a:ahLst/>
              <a:cxnLst/>
              <a:rect l="l" t="t" r="r" b="b"/>
              <a:pathLst>
                <a:path w="6015842" h="6832673" extrusionOk="0">
                  <a:moveTo>
                    <a:pt x="6015842" y="6607627"/>
                  </a:moveTo>
                  <a:lnTo>
                    <a:pt x="6015842" y="6832673"/>
                  </a:lnTo>
                  <a:lnTo>
                    <a:pt x="5735634" y="6832673"/>
                  </a:lnTo>
                  <a:lnTo>
                    <a:pt x="5818530" y="6767255"/>
                  </a:lnTo>
                  <a:close/>
                  <a:moveTo>
                    <a:pt x="4633062" y="499"/>
                  </a:moveTo>
                  <a:cubicBezTo>
                    <a:pt x="4698976" y="1486"/>
                    <a:pt x="4764884" y="3940"/>
                    <a:pt x="4830740" y="7861"/>
                  </a:cubicBezTo>
                  <a:cubicBezTo>
                    <a:pt x="5095128" y="23382"/>
                    <a:pt x="5357448" y="64564"/>
                    <a:pt x="5614049" y="130835"/>
                  </a:cubicBezTo>
                  <a:cubicBezTo>
                    <a:pt x="5710834" y="155913"/>
                    <a:pt x="5806471" y="185048"/>
                    <a:pt x="5900717" y="218147"/>
                  </a:cubicBezTo>
                  <a:lnTo>
                    <a:pt x="6015842" y="264101"/>
                  </a:lnTo>
                  <a:lnTo>
                    <a:pt x="6015842" y="662291"/>
                  </a:lnTo>
                  <a:lnTo>
                    <a:pt x="5865183" y="601873"/>
                  </a:lnTo>
                  <a:cubicBezTo>
                    <a:pt x="5753061" y="560521"/>
                    <a:pt x="5638663" y="525479"/>
                    <a:pt x="5522516" y="496937"/>
                  </a:cubicBezTo>
                  <a:cubicBezTo>
                    <a:pt x="5288740" y="439663"/>
                    <a:pt x="5050052" y="405286"/>
                    <a:pt x="4809762" y="394287"/>
                  </a:cubicBezTo>
                  <a:cubicBezTo>
                    <a:pt x="4568594" y="381810"/>
                    <a:pt x="4326810" y="390696"/>
                    <a:pt x="4087181" y="420838"/>
                  </a:cubicBezTo>
                  <a:cubicBezTo>
                    <a:pt x="3847216" y="451509"/>
                    <a:pt x="3610112" y="501913"/>
                    <a:pt x="3378242" y="571551"/>
                  </a:cubicBezTo>
                  <a:cubicBezTo>
                    <a:pt x="2679220" y="784970"/>
                    <a:pt x="2034383" y="1149380"/>
                    <a:pt x="1488325" y="1639596"/>
                  </a:cubicBezTo>
                  <a:cubicBezTo>
                    <a:pt x="1308517" y="1804150"/>
                    <a:pt x="1142887" y="1983894"/>
                    <a:pt x="993256" y="2176884"/>
                  </a:cubicBezTo>
                  <a:cubicBezTo>
                    <a:pt x="843445" y="2369563"/>
                    <a:pt x="712290" y="2576362"/>
                    <a:pt x="601602" y="2794422"/>
                  </a:cubicBezTo>
                  <a:cubicBezTo>
                    <a:pt x="489834" y="3011933"/>
                    <a:pt x="400757" y="3240628"/>
                    <a:pt x="335805" y="3476785"/>
                  </a:cubicBezTo>
                  <a:cubicBezTo>
                    <a:pt x="271624" y="3714276"/>
                    <a:pt x="239065" y="3959377"/>
                    <a:pt x="238991" y="4205577"/>
                  </a:cubicBezTo>
                  <a:cubicBezTo>
                    <a:pt x="239262" y="4325420"/>
                    <a:pt x="252943" y="4444849"/>
                    <a:pt x="279770" y="4561593"/>
                  </a:cubicBezTo>
                  <a:cubicBezTo>
                    <a:pt x="307988" y="4676763"/>
                    <a:pt x="348413" y="4788524"/>
                    <a:pt x="400346" y="4894912"/>
                  </a:cubicBezTo>
                  <a:cubicBezTo>
                    <a:pt x="426018" y="4948165"/>
                    <a:pt x="454327" y="5000381"/>
                    <a:pt x="484398" y="5051706"/>
                  </a:cubicBezTo>
                  <a:cubicBezTo>
                    <a:pt x="514468" y="5103033"/>
                    <a:pt x="547181" y="5153617"/>
                    <a:pt x="580920" y="5203606"/>
                  </a:cubicBezTo>
                  <a:cubicBezTo>
                    <a:pt x="649275" y="5303291"/>
                    <a:pt x="725259" y="5400008"/>
                    <a:pt x="803883" y="5497171"/>
                  </a:cubicBezTo>
                  <a:cubicBezTo>
                    <a:pt x="882508" y="5594333"/>
                    <a:pt x="965240" y="5691644"/>
                    <a:pt x="1045184" y="5792959"/>
                  </a:cubicBezTo>
                  <a:cubicBezTo>
                    <a:pt x="1085571" y="5843395"/>
                    <a:pt x="1125568" y="5894870"/>
                    <a:pt x="1165173" y="5947381"/>
                  </a:cubicBezTo>
                  <a:lnTo>
                    <a:pt x="1222822" y="6023035"/>
                  </a:lnTo>
                  <a:cubicBezTo>
                    <a:pt x="1241744" y="6047215"/>
                    <a:pt x="1259787" y="6072135"/>
                    <a:pt x="1279296" y="6095720"/>
                  </a:cubicBezTo>
                  <a:cubicBezTo>
                    <a:pt x="1430649" y="6283772"/>
                    <a:pt x="1592663" y="6462773"/>
                    <a:pt x="1764538" y="6631821"/>
                  </a:cubicBezTo>
                  <a:lnTo>
                    <a:pt x="1979400" y="6832673"/>
                  </a:lnTo>
                  <a:lnTo>
                    <a:pt x="1213789" y="6832673"/>
                  </a:lnTo>
                  <a:lnTo>
                    <a:pt x="1117208" y="6706732"/>
                  </a:lnTo>
                  <a:cubicBezTo>
                    <a:pt x="1038730" y="6598297"/>
                    <a:pt x="964066" y="6487930"/>
                    <a:pt x="894535" y="6375343"/>
                  </a:cubicBezTo>
                  <a:cubicBezTo>
                    <a:pt x="876640" y="6347454"/>
                    <a:pt x="859771" y="6319121"/>
                    <a:pt x="842461" y="6291085"/>
                  </a:cubicBezTo>
                  <a:lnTo>
                    <a:pt x="792736" y="6209052"/>
                  </a:lnTo>
                  <a:cubicBezTo>
                    <a:pt x="760903" y="6156245"/>
                    <a:pt x="727753" y="6103584"/>
                    <a:pt x="694454" y="6050330"/>
                  </a:cubicBezTo>
                  <a:lnTo>
                    <a:pt x="490706" y="5724130"/>
                  </a:lnTo>
                  <a:cubicBezTo>
                    <a:pt x="422643" y="5613617"/>
                    <a:pt x="355167" y="5499692"/>
                    <a:pt x="292239" y="5381020"/>
                  </a:cubicBezTo>
                  <a:cubicBezTo>
                    <a:pt x="260847" y="5321686"/>
                    <a:pt x="230631" y="5261310"/>
                    <a:pt x="202759" y="5199305"/>
                  </a:cubicBezTo>
                  <a:cubicBezTo>
                    <a:pt x="174889" y="5137299"/>
                    <a:pt x="149511" y="5074254"/>
                    <a:pt x="126628" y="5010171"/>
                  </a:cubicBezTo>
                  <a:cubicBezTo>
                    <a:pt x="103745" y="4946089"/>
                    <a:pt x="84529" y="4879485"/>
                    <a:pt x="67953" y="4812881"/>
                  </a:cubicBezTo>
                  <a:cubicBezTo>
                    <a:pt x="60179" y="4779355"/>
                    <a:pt x="52551" y="4745979"/>
                    <a:pt x="46243" y="4712306"/>
                  </a:cubicBezTo>
                  <a:lnTo>
                    <a:pt x="36709" y="4661870"/>
                  </a:lnTo>
                  <a:lnTo>
                    <a:pt x="28789" y="4611286"/>
                  </a:lnTo>
                  <a:cubicBezTo>
                    <a:pt x="8927" y="4476995"/>
                    <a:pt x="-684" y="4341352"/>
                    <a:pt x="38" y="4205577"/>
                  </a:cubicBezTo>
                  <a:cubicBezTo>
                    <a:pt x="735" y="3940316"/>
                    <a:pt x="28012" y="3675812"/>
                    <a:pt x="81448" y="3416115"/>
                  </a:cubicBezTo>
                  <a:cubicBezTo>
                    <a:pt x="134458" y="3155392"/>
                    <a:pt x="216542" y="2901597"/>
                    <a:pt x="326122" y="2659581"/>
                  </a:cubicBezTo>
                  <a:cubicBezTo>
                    <a:pt x="546153" y="2175993"/>
                    <a:pt x="866666" y="1743286"/>
                    <a:pt x="1243505" y="1374811"/>
                  </a:cubicBezTo>
                  <a:cubicBezTo>
                    <a:pt x="1432510" y="1190706"/>
                    <a:pt x="1635952" y="1022387"/>
                    <a:pt x="1851817" y="871494"/>
                  </a:cubicBezTo>
                  <a:cubicBezTo>
                    <a:pt x="2502124" y="413640"/>
                    <a:pt x="3254043" y="125004"/>
                    <a:pt x="4040976" y="31151"/>
                  </a:cubicBezTo>
                  <a:cubicBezTo>
                    <a:pt x="4237529" y="7767"/>
                    <a:pt x="4435320" y="-2463"/>
                    <a:pt x="4633062" y="499"/>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9" name="Google Shape;149;p5"/>
            <p:cNvSpPr/>
            <p:nvPr/>
          </p:nvSpPr>
          <p:spPr>
            <a:xfrm>
              <a:off x="6197958" y="45549"/>
              <a:ext cx="5994043" cy="6812451"/>
            </a:xfrm>
            <a:custGeom>
              <a:avLst/>
              <a:gdLst/>
              <a:ahLst/>
              <a:cxnLst/>
              <a:rect l="l" t="t" r="r" b="b"/>
              <a:pathLst>
                <a:path w="5994043" h="6812451" extrusionOk="0">
                  <a:moveTo>
                    <a:pt x="5994043" y="6088971"/>
                  </a:moveTo>
                  <a:lnTo>
                    <a:pt x="5994043" y="6812451"/>
                  </a:lnTo>
                  <a:lnTo>
                    <a:pt x="4989355" y="6812451"/>
                  </a:lnTo>
                  <a:lnTo>
                    <a:pt x="5129829" y="6731039"/>
                  </a:lnTo>
                  <a:cubicBezTo>
                    <a:pt x="5358317" y="6586623"/>
                    <a:pt x="5590395" y="6406975"/>
                    <a:pt x="5840791" y="6209052"/>
                  </a:cubicBezTo>
                  <a:close/>
                  <a:moveTo>
                    <a:pt x="4646021" y="0"/>
                  </a:moveTo>
                  <a:cubicBezTo>
                    <a:pt x="5075935" y="0"/>
                    <a:pt x="5473199" y="65804"/>
                    <a:pt x="5834943" y="187955"/>
                  </a:cubicBezTo>
                  <a:lnTo>
                    <a:pt x="5994043" y="246737"/>
                  </a:lnTo>
                  <a:lnTo>
                    <a:pt x="5994043" y="1234190"/>
                  </a:lnTo>
                  <a:lnTo>
                    <a:pt x="5813213" y="1136134"/>
                  </a:lnTo>
                  <a:cubicBezTo>
                    <a:pt x="5466151" y="973109"/>
                    <a:pt x="5073323" y="890335"/>
                    <a:pt x="4645435" y="890335"/>
                  </a:cubicBezTo>
                  <a:cubicBezTo>
                    <a:pt x="4193787" y="890335"/>
                    <a:pt x="3715146" y="983493"/>
                    <a:pt x="3262616" y="1158830"/>
                  </a:cubicBezTo>
                  <a:cubicBezTo>
                    <a:pt x="2813519" y="1334122"/>
                    <a:pt x="2396942" y="1584891"/>
                    <a:pt x="2030445" y="1900528"/>
                  </a:cubicBezTo>
                  <a:cubicBezTo>
                    <a:pt x="1672528" y="2210706"/>
                    <a:pt x="1379593" y="2577698"/>
                    <a:pt x="1183473" y="2961898"/>
                  </a:cubicBezTo>
                  <a:cubicBezTo>
                    <a:pt x="982804" y="3356334"/>
                    <a:pt x="880124" y="3766345"/>
                    <a:pt x="880124" y="4180805"/>
                  </a:cubicBezTo>
                  <a:cubicBezTo>
                    <a:pt x="880124" y="4577020"/>
                    <a:pt x="1033705" y="4806798"/>
                    <a:pt x="1381647" y="5288309"/>
                  </a:cubicBezTo>
                  <a:cubicBezTo>
                    <a:pt x="1468632" y="5408909"/>
                    <a:pt x="1558551" y="5533662"/>
                    <a:pt x="1651257" y="5671767"/>
                  </a:cubicBezTo>
                  <a:cubicBezTo>
                    <a:pt x="1979104" y="6160396"/>
                    <a:pt x="2315457" y="6507809"/>
                    <a:pt x="2679827" y="6733581"/>
                  </a:cubicBezTo>
                  <a:lnTo>
                    <a:pt x="2818128" y="6812451"/>
                  </a:lnTo>
                  <a:lnTo>
                    <a:pt x="1420330" y="6812451"/>
                  </a:lnTo>
                  <a:lnTo>
                    <a:pt x="1286880" y="6661555"/>
                  </a:lnTo>
                  <a:cubicBezTo>
                    <a:pt x="1160113" y="6509154"/>
                    <a:pt x="1039064" y="6345506"/>
                    <a:pt x="922515" y="6171671"/>
                  </a:cubicBezTo>
                  <a:cubicBezTo>
                    <a:pt x="474827" y="5504440"/>
                    <a:pt x="0" y="5046663"/>
                    <a:pt x="0" y="4180805"/>
                  </a:cubicBezTo>
                  <a:cubicBezTo>
                    <a:pt x="0" y="1872047"/>
                    <a:pt x="2339074" y="298"/>
                    <a:pt x="4645435" y="298"/>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0" name="Google Shape;150;p5"/>
            <p:cNvSpPr/>
            <p:nvPr/>
          </p:nvSpPr>
          <p:spPr>
            <a:xfrm>
              <a:off x="6178976" y="45549"/>
              <a:ext cx="6013025" cy="6812451"/>
            </a:xfrm>
            <a:custGeom>
              <a:avLst/>
              <a:gdLst/>
              <a:ahLst/>
              <a:cxnLst/>
              <a:rect l="l" t="t" r="r" b="b"/>
              <a:pathLst>
                <a:path w="6013025" h="6812451" extrusionOk="0">
                  <a:moveTo>
                    <a:pt x="6013025" y="6261711"/>
                  </a:moveTo>
                  <a:lnTo>
                    <a:pt x="6013025" y="6812451"/>
                  </a:lnTo>
                  <a:lnTo>
                    <a:pt x="5273640" y="6812451"/>
                  </a:lnTo>
                  <a:lnTo>
                    <a:pt x="5321464" y="6781445"/>
                  </a:lnTo>
                  <a:cubicBezTo>
                    <a:pt x="5513938" y="6651587"/>
                    <a:pt x="5713420" y="6497963"/>
                    <a:pt x="5931296" y="6325796"/>
                  </a:cubicBezTo>
                  <a:close/>
                  <a:moveTo>
                    <a:pt x="4646022" y="0"/>
                  </a:moveTo>
                  <a:cubicBezTo>
                    <a:pt x="5147587" y="0"/>
                    <a:pt x="5604713" y="89566"/>
                    <a:pt x="6012842" y="253682"/>
                  </a:cubicBezTo>
                  <a:lnTo>
                    <a:pt x="6013025" y="253762"/>
                  </a:lnTo>
                  <a:lnTo>
                    <a:pt x="6013025" y="1076411"/>
                  </a:lnTo>
                  <a:lnTo>
                    <a:pt x="5874968" y="1001590"/>
                  </a:lnTo>
                  <a:cubicBezTo>
                    <a:pt x="5508543" y="829367"/>
                    <a:pt x="5094739" y="741995"/>
                    <a:pt x="4645435" y="741995"/>
                  </a:cubicBezTo>
                  <a:cubicBezTo>
                    <a:pt x="4168703" y="741995"/>
                    <a:pt x="3685809" y="835895"/>
                    <a:pt x="3209956" y="1021170"/>
                  </a:cubicBezTo>
                  <a:cubicBezTo>
                    <a:pt x="2745309" y="1202264"/>
                    <a:pt x="2314283" y="1461517"/>
                    <a:pt x="1935097" y="1787938"/>
                  </a:cubicBezTo>
                  <a:cubicBezTo>
                    <a:pt x="1557525" y="2115028"/>
                    <a:pt x="1260777" y="2487212"/>
                    <a:pt x="1053214" y="2893811"/>
                  </a:cubicBezTo>
                  <a:cubicBezTo>
                    <a:pt x="840958" y="3309458"/>
                    <a:pt x="733436" y="3742460"/>
                    <a:pt x="733436" y="4180805"/>
                  </a:cubicBezTo>
                  <a:cubicBezTo>
                    <a:pt x="733436" y="4622561"/>
                    <a:pt x="905208" y="4880374"/>
                    <a:pt x="1262683" y="5375977"/>
                  </a:cubicBezTo>
                  <a:cubicBezTo>
                    <a:pt x="1348936" y="5495539"/>
                    <a:pt x="1438122" y="5619106"/>
                    <a:pt x="1529361" y="5755283"/>
                  </a:cubicBezTo>
                  <a:cubicBezTo>
                    <a:pt x="1828942" y="6201779"/>
                    <a:pt x="2138082" y="6538284"/>
                    <a:pt x="2477042" y="6776885"/>
                  </a:cubicBezTo>
                  <a:lnTo>
                    <a:pt x="2533056" y="6812451"/>
                  </a:lnTo>
                  <a:lnTo>
                    <a:pt x="1420329" y="6812451"/>
                  </a:lnTo>
                  <a:lnTo>
                    <a:pt x="1286880" y="6661555"/>
                  </a:lnTo>
                  <a:cubicBezTo>
                    <a:pt x="1160113" y="6509154"/>
                    <a:pt x="1039064" y="6345506"/>
                    <a:pt x="922515" y="6171671"/>
                  </a:cubicBezTo>
                  <a:cubicBezTo>
                    <a:pt x="474827" y="5504440"/>
                    <a:pt x="0" y="5046663"/>
                    <a:pt x="0" y="4180805"/>
                  </a:cubicBezTo>
                  <a:cubicBezTo>
                    <a:pt x="0" y="1872047"/>
                    <a:pt x="2339075" y="298"/>
                    <a:pt x="4645435" y="298"/>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1" name="Google Shape;151;p5"/>
            <p:cNvSpPr/>
            <p:nvPr/>
          </p:nvSpPr>
          <p:spPr>
            <a:xfrm>
              <a:off x="6035112" y="0"/>
              <a:ext cx="6156889" cy="6858000"/>
            </a:xfrm>
            <a:custGeom>
              <a:avLst/>
              <a:gdLst/>
              <a:ahLst/>
              <a:cxnLst/>
              <a:rect l="l" t="t" r="r" b="b"/>
              <a:pathLst>
                <a:path w="6156889" h="6858000" extrusionOk="0">
                  <a:moveTo>
                    <a:pt x="2697511" y="0"/>
                  </a:moveTo>
                  <a:lnTo>
                    <a:pt x="6012777" y="0"/>
                  </a:lnTo>
                  <a:lnTo>
                    <a:pt x="6130331" y="54136"/>
                  </a:lnTo>
                  <a:lnTo>
                    <a:pt x="6156889" y="68258"/>
                  </a:lnTo>
                  <a:lnTo>
                    <a:pt x="6156889" y="430986"/>
                  </a:lnTo>
                  <a:lnTo>
                    <a:pt x="5996798" y="361212"/>
                  </a:lnTo>
                  <a:cubicBezTo>
                    <a:pt x="5879619" y="314469"/>
                    <a:pt x="5759632" y="275159"/>
                    <a:pt x="5637513" y="243549"/>
                  </a:cubicBezTo>
                  <a:cubicBezTo>
                    <a:pt x="5516267" y="211953"/>
                    <a:pt x="5393420" y="187194"/>
                    <a:pt x="5269544" y="169380"/>
                  </a:cubicBezTo>
                  <a:cubicBezTo>
                    <a:pt x="5146509" y="151850"/>
                    <a:pt x="5022677" y="140710"/>
                    <a:pt x="4898545" y="136002"/>
                  </a:cubicBezTo>
                  <a:cubicBezTo>
                    <a:pt x="4844843" y="133778"/>
                    <a:pt x="4790421" y="132591"/>
                    <a:pt x="4736575" y="132591"/>
                  </a:cubicBezTo>
                  <a:cubicBezTo>
                    <a:pt x="4541085" y="132750"/>
                    <a:pt x="4345869" y="147625"/>
                    <a:pt x="4152501" y="177093"/>
                  </a:cubicBezTo>
                  <a:cubicBezTo>
                    <a:pt x="4025611" y="197711"/>
                    <a:pt x="3902184" y="222484"/>
                    <a:pt x="3785688" y="251263"/>
                  </a:cubicBezTo>
                  <a:cubicBezTo>
                    <a:pt x="3659662" y="282414"/>
                    <a:pt x="3538548" y="318163"/>
                    <a:pt x="3424793" y="356583"/>
                  </a:cubicBezTo>
                  <a:cubicBezTo>
                    <a:pt x="3306130" y="396636"/>
                    <a:pt x="3188333" y="441582"/>
                    <a:pt x="3073425" y="490979"/>
                  </a:cubicBezTo>
                  <a:cubicBezTo>
                    <a:pt x="2958516" y="540376"/>
                    <a:pt x="2843751" y="595114"/>
                    <a:pt x="2732162" y="653411"/>
                  </a:cubicBezTo>
                  <a:cubicBezTo>
                    <a:pt x="2507123" y="771357"/>
                    <a:pt x="2290398" y="905336"/>
                    <a:pt x="2083562" y="1054373"/>
                  </a:cubicBezTo>
                  <a:cubicBezTo>
                    <a:pt x="2041265" y="1085080"/>
                    <a:pt x="1985686" y="1125874"/>
                    <a:pt x="1930543" y="1169336"/>
                  </a:cubicBezTo>
                  <a:cubicBezTo>
                    <a:pt x="1909611" y="1185209"/>
                    <a:pt x="1888390" y="1202268"/>
                    <a:pt x="1867890" y="1218733"/>
                  </a:cubicBezTo>
                  <a:lnTo>
                    <a:pt x="1855187" y="1228968"/>
                  </a:lnTo>
                  <a:cubicBezTo>
                    <a:pt x="1828481" y="1249736"/>
                    <a:pt x="1803074" y="1271097"/>
                    <a:pt x="1781565" y="1289343"/>
                  </a:cubicBezTo>
                  <a:cubicBezTo>
                    <a:pt x="1674740" y="1379238"/>
                    <a:pt x="1581630" y="1463791"/>
                    <a:pt x="1495015" y="1547751"/>
                  </a:cubicBezTo>
                  <a:cubicBezTo>
                    <a:pt x="1309115" y="1727642"/>
                    <a:pt x="1138401" y="1923407"/>
                    <a:pt x="984708" y="2132951"/>
                  </a:cubicBezTo>
                  <a:cubicBezTo>
                    <a:pt x="906322" y="2240646"/>
                    <a:pt x="833132" y="2350417"/>
                    <a:pt x="767305" y="2459299"/>
                  </a:cubicBezTo>
                  <a:cubicBezTo>
                    <a:pt x="693682" y="2584350"/>
                    <a:pt x="633197" y="2697681"/>
                    <a:pt x="582382" y="2806859"/>
                  </a:cubicBezTo>
                  <a:cubicBezTo>
                    <a:pt x="567369" y="2837564"/>
                    <a:pt x="553511" y="2868864"/>
                    <a:pt x="541818" y="2895863"/>
                  </a:cubicBezTo>
                  <a:lnTo>
                    <a:pt x="521896" y="2940364"/>
                  </a:lnTo>
                  <a:lnTo>
                    <a:pt x="503130" y="2985756"/>
                  </a:lnTo>
                  <a:lnTo>
                    <a:pt x="500243" y="2992728"/>
                  </a:lnTo>
                  <a:cubicBezTo>
                    <a:pt x="488550" y="3021655"/>
                    <a:pt x="477433" y="3049097"/>
                    <a:pt x="467329" y="3077133"/>
                  </a:cubicBezTo>
                  <a:cubicBezTo>
                    <a:pt x="463143" y="3088555"/>
                    <a:pt x="458955" y="3099978"/>
                    <a:pt x="454626" y="3111399"/>
                  </a:cubicBezTo>
                  <a:cubicBezTo>
                    <a:pt x="447119" y="3132315"/>
                    <a:pt x="439900" y="3151302"/>
                    <a:pt x="433548" y="3170735"/>
                  </a:cubicBezTo>
                  <a:lnTo>
                    <a:pt x="433548" y="3171477"/>
                  </a:lnTo>
                  <a:cubicBezTo>
                    <a:pt x="389714" y="3296142"/>
                    <a:pt x="353032" y="3423342"/>
                    <a:pt x="323692" y="3552414"/>
                  </a:cubicBezTo>
                  <a:cubicBezTo>
                    <a:pt x="264660" y="3811192"/>
                    <a:pt x="234820" y="4076083"/>
                    <a:pt x="234768" y="4341877"/>
                  </a:cubicBezTo>
                  <a:cubicBezTo>
                    <a:pt x="235675" y="4473528"/>
                    <a:pt x="248676" y="4604795"/>
                    <a:pt x="273600" y="4733940"/>
                  </a:cubicBezTo>
                  <a:cubicBezTo>
                    <a:pt x="298849" y="4861570"/>
                    <a:pt x="336674" y="4986220"/>
                    <a:pt x="386489" y="5105974"/>
                  </a:cubicBezTo>
                  <a:cubicBezTo>
                    <a:pt x="394716" y="5126742"/>
                    <a:pt x="403955" y="5147213"/>
                    <a:pt x="413628" y="5168870"/>
                  </a:cubicBezTo>
                  <a:cubicBezTo>
                    <a:pt x="417526" y="5177327"/>
                    <a:pt x="421423" y="5185781"/>
                    <a:pt x="425176" y="5194384"/>
                  </a:cubicBezTo>
                  <a:lnTo>
                    <a:pt x="435570" y="5215745"/>
                  </a:lnTo>
                  <a:cubicBezTo>
                    <a:pt x="446542" y="5238442"/>
                    <a:pt x="456936" y="5259803"/>
                    <a:pt x="468194" y="5280867"/>
                  </a:cubicBezTo>
                  <a:cubicBezTo>
                    <a:pt x="494035" y="5332043"/>
                    <a:pt x="523773" y="5383816"/>
                    <a:pt x="564915" y="5450715"/>
                  </a:cubicBezTo>
                  <a:cubicBezTo>
                    <a:pt x="597108" y="5503526"/>
                    <a:pt x="631176" y="5554998"/>
                    <a:pt x="672174" y="5615521"/>
                  </a:cubicBezTo>
                  <a:cubicBezTo>
                    <a:pt x="710284" y="5671296"/>
                    <a:pt x="750127" y="5726035"/>
                    <a:pt x="787660" y="5777360"/>
                  </a:cubicBezTo>
                  <a:cubicBezTo>
                    <a:pt x="835442" y="5842333"/>
                    <a:pt x="885534" y="5908046"/>
                    <a:pt x="933894" y="5971536"/>
                  </a:cubicBezTo>
                  <a:cubicBezTo>
                    <a:pt x="965654" y="6013219"/>
                    <a:pt x="996978" y="6054311"/>
                    <a:pt x="1030614" y="6098961"/>
                  </a:cubicBezTo>
                  <a:cubicBezTo>
                    <a:pt x="1064250" y="6143611"/>
                    <a:pt x="1108567" y="6202502"/>
                    <a:pt x="1152885" y="6263172"/>
                  </a:cubicBezTo>
                  <a:cubicBezTo>
                    <a:pt x="1173816" y="6291949"/>
                    <a:pt x="1195904" y="6322954"/>
                    <a:pt x="1215248" y="6350397"/>
                  </a:cubicBezTo>
                  <a:cubicBezTo>
                    <a:pt x="1234593" y="6377839"/>
                    <a:pt x="1252925" y="6403651"/>
                    <a:pt x="1271259" y="6428720"/>
                  </a:cubicBezTo>
                  <a:cubicBezTo>
                    <a:pt x="1302873" y="6473517"/>
                    <a:pt x="1336653" y="6518317"/>
                    <a:pt x="1369279" y="6561483"/>
                  </a:cubicBezTo>
                  <a:lnTo>
                    <a:pt x="1388190" y="6586701"/>
                  </a:lnTo>
                  <a:lnTo>
                    <a:pt x="1397717" y="6598865"/>
                  </a:lnTo>
                  <a:cubicBezTo>
                    <a:pt x="1434238" y="6645443"/>
                    <a:pt x="1472061" y="6693653"/>
                    <a:pt x="1510605" y="6739342"/>
                  </a:cubicBezTo>
                  <a:lnTo>
                    <a:pt x="1613307" y="6858000"/>
                  </a:lnTo>
                  <a:lnTo>
                    <a:pt x="916995" y="6858000"/>
                  </a:lnTo>
                  <a:lnTo>
                    <a:pt x="818055" y="6724213"/>
                  </a:lnTo>
                  <a:cubicBezTo>
                    <a:pt x="736876" y="6608833"/>
                    <a:pt x="660902" y="6489255"/>
                    <a:pt x="590467" y="6365824"/>
                  </a:cubicBezTo>
                  <a:cubicBezTo>
                    <a:pt x="203909" y="5685167"/>
                    <a:pt x="149" y="4911263"/>
                    <a:pt x="1" y="4123180"/>
                  </a:cubicBezTo>
                  <a:cubicBezTo>
                    <a:pt x="-341" y="2279490"/>
                    <a:pt x="1090234" y="697390"/>
                    <a:pt x="2644788" y="21373"/>
                  </a:cubicBezTo>
                  <a:close/>
                </a:path>
              </a:pathLst>
            </a:custGeom>
            <a:solidFill>
              <a:srgbClr val="B3C6E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2" name="Google Shape;152;p5"/>
            <p:cNvSpPr/>
            <p:nvPr/>
          </p:nvSpPr>
          <p:spPr>
            <a:xfrm>
              <a:off x="5770456" y="0"/>
              <a:ext cx="6421544" cy="6858000"/>
            </a:xfrm>
            <a:custGeom>
              <a:avLst/>
              <a:gdLst/>
              <a:ahLst/>
              <a:cxnLst/>
              <a:rect l="l" t="t" r="r" b="b"/>
              <a:pathLst>
                <a:path w="6421544" h="6858000" extrusionOk="0">
                  <a:moveTo>
                    <a:pt x="6209767" y="0"/>
                  </a:moveTo>
                  <a:lnTo>
                    <a:pt x="6421544" y="0"/>
                  </a:lnTo>
                  <a:lnTo>
                    <a:pt x="6421544" y="85748"/>
                  </a:lnTo>
                  <a:lnTo>
                    <a:pt x="6399563" y="75695"/>
                  </a:lnTo>
                  <a:close/>
                  <a:moveTo>
                    <a:pt x="0" y="0"/>
                  </a:moveTo>
                  <a:lnTo>
                    <a:pt x="3188107" y="0"/>
                  </a:lnTo>
                  <a:lnTo>
                    <a:pt x="2888485" y="124347"/>
                  </a:lnTo>
                  <a:cubicBezTo>
                    <a:pt x="1378729" y="820423"/>
                    <a:pt x="329300" y="2360309"/>
                    <a:pt x="329300" y="4148123"/>
                  </a:cubicBezTo>
                  <a:cubicBezTo>
                    <a:pt x="329300" y="5082555"/>
                    <a:pt x="615984" y="5949257"/>
                    <a:pt x="1105238" y="6663148"/>
                  </a:cubicBezTo>
                  <a:lnTo>
                    <a:pt x="1251097" y="6858000"/>
                  </a:lnTo>
                  <a:lnTo>
                    <a:pt x="0" y="6858000"/>
                  </a:lnTo>
                  <a:close/>
                </a:path>
              </a:pathLst>
            </a:custGeom>
            <a:solidFill>
              <a:srgbClr val="B3C6E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6"/>
          <p:cNvSpPr txBox="1">
            <a:spLocks noGrp="1"/>
          </p:cNvSpPr>
          <p:nvPr>
            <p:ph type="title"/>
          </p:nvPr>
        </p:nvSpPr>
        <p:spPr>
          <a:xfrm>
            <a:off x="1020240" y="696659"/>
            <a:ext cx="8584676" cy="1044301"/>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Font typeface="Calibri"/>
              <a:buNone/>
            </a:pPr>
            <a:r>
              <a:rPr lang="en-GB" sz="4800">
                <a:solidFill>
                  <a:schemeClr val="dk1"/>
                </a:solidFill>
              </a:rPr>
              <a:t>100g of these foods provides….</a:t>
            </a:r>
            <a:endParaRPr/>
          </a:p>
        </p:txBody>
      </p:sp>
      <p:sp>
        <p:nvSpPr>
          <p:cNvPr id="159" name="Google Shape;159;p6"/>
          <p:cNvSpPr txBox="1"/>
          <p:nvPr/>
        </p:nvSpPr>
        <p:spPr>
          <a:xfrm>
            <a:off x="1462603" y="3429000"/>
            <a:ext cx="195793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160" name="Google Shape;160;p6"/>
          <p:cNvSpPr txBox="1"/>
          <p:nvPr/>
        </p:nvSpPr>
        <p:spPr>
          <a:xfrm>
            <a:off x="1615003" y="3581400"/>
            <a:ext cx="195793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161" name="Google Shape;161;p6"/>
          <p:cNvSpPr txBox="1"/>
          <p:nvPr/>
        </p:nvSpPr>
        <p:spPr>
          <a:xfrm>
            <a:off x="1767403" y="3733800"/>
            <a:ext cx="195793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162" name="Google Shape;162;p6"/>
          <p:cNvSpPr txBox="1"/>
          <p:nvPr/>
        </p:nvSpPr>
        <p:spPr>
          <a:xfrm>
            <a:off x="1919803" y="3886200"/>
            <a:ext cx="195793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163" name="Google Shape;163;p6"/>
          <p:cNvSpPr txBox="1"/>
          <p:nvPr/>
        </p:nvSpPr>
        <p:spPr>
          <a:xfrm>
            <a:off x="984243" y="1883446"/>
            <a:ext cx="220824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358 kcals</a:t>
            </a:r>
            <a:endParaRPr/>
          </a:p>
        </p:txBody>
      </p:sp>
      <p:sp>
        <p:nvSpPr>
          <p:cNvPr id="164" name="Google Shape;164;p6"/>
          <p:cNvSpPr txBox="1"/>
          <p:nvPr/>
        </p:nvSpPr>
        <p:spPr>
          <a:xfrm>
            <a:off x="5599386" y="1859944"/>
            <a:ext cx="145042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134 kcals</a:t>
            </a:r>
            <a:endParaRPr/>
          </a:p>
        </p:txBody>
      </p:sp>
      <p:sp>
        <p:nvSpPr>
          <p:cNvPr id="165" name="Google Shape;165;p6"/>
          <p:cNvSpPr txBox="1"/>
          <p:nvPr/>
        </p:nvSpPr>
        <p:spPr>
          <a:xfrm>
            <a:off x="9831979" y="1917954"/>
            <a:ext cx="197940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51 kcals</a:t>
            </a:r>
            <a:endParaRPr/>
          </a:p>
        </p:txBody>
      </p:sp>
      <p:pic>
        <p:nvPicPr>
          <p:cNvPr id="166" name="Google Shape;166;p6" descr="A plate of food&#10;&#10;Description automatically generated with medium confidence"/>
          <p:cNvPicPr preferRelativeResize="0"/>
          <p:nvPr/>
        </p:nvPicPr>
        <p:blipFill rotWithShape="1">
          <a:blip r:embed="rId3">
            <a:alphaModFix/>
          </a:blip>
          <a:srcRect l="20776" r="9296"/>
          <a:stretch/>
        </p:blipFill>
        <p:spPr>
          <a:xfrm>
            <a:off x="5026592" y="2494047"/>
            <a:ext cx="2596013" cy="2784306"/>
          </a:xfrm>
          <a:prstGeom prst="rect">
            <a:avLst/>
          </a:prstGeom>
          <a:noFill/>
          <a:ln>
            <a:noFill/>
          </a:ln>
        </p:spPr>
      </p:pic>
      <p:pic>
        <p:nvPicPr>
          <p:cNvPr id="167" name="Google Shape;167;p6"/>
          <p:cNvPicPr preferRelativeResize="0"/>
          <p:nvPr/>
        </p:nvPicPr>
        <p:blipFill rotWithShape="1">
          <a:blip r:embed="rId4">
            <a:alphaModFix/>
          </a:blip>
          <a:srcRect/>
          <a:stretch/>
        </p:blipFill>
        <p:spPr>
          <a:xfrm>
            <a:off x="419300" y="2571766"/>
            <a:ext cx="3458433" cy="2324067"/>
          </a:xfrm>
          <a:prstGeom prst="rect">
            <a:avLst/>
          </a:prstGeom>
          <a:noFill/>
          <a:ln>
            <a:noFill/>
          </a:ln>
        </p:spPr>
      </p:pic>
      <p:pic>
        <p:nvPicPr>
          <p:cNvPr id="168" name="Google Shape;168;p6"/>
          <p:cNvPicPr preferRelativeResize="0">
            <a:picLocks noGrp="1"/>
          </p:cNvPicPr>
          <p:nvPr>
            <p:ph type="body" idx="1"/>
          </p:nvPr>
        </p:nvPicPr>
        <p:blipFill rotWithShape="1">
          <a:blip r:embed="rId5">
            <a:alphaModFix/>
          </a:blip>
          <a:srcRect/>
          <a:stretch/>
        </p:blipFill>
        <p:spPr>
          <a:xfrm>
            <a:off x="8927586" y="2356432"/>
            <a:ext cx="2845114" cy="2845114"/>
          </a:xfrm>
          <a:prstGeom prst="rect">
            <a:avLst/>
          </a:prstGeom>
          <a:noFill/>
          <a:ln>
            <a:noFill/>
          </a:ln>
        </p:spPr>
      </p:pic>
      <p:sp>
        <p:nvSpPr>
          <p:cNvPr id="169" name="Google Shape;169;p6"/>
          <p:cNvSpPr txBox="1"/>
          <p:nvPr/>
        </p:nvSpPr>
        <p:spPr>
          <a:xfrm>
            <a:off x="1767403" y="5937135"/>
            <a:ext cx="930397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These foods provide different amounts of calories. All can be included in a healthy balanced diet.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u="sng"/>
              <a:t>Serving size </a:t>
            </a:r>
            <a:endParaRPr/>
          </a:p>
        </p:txBody>
      </p:sp>
      <p:sp>
        <p:nvSpPr>
          <p:cNvPr id="175" name="Google Shape;175;p7"/>
          <p:cNvSpPr txBox="1">
            <a:spLocks noGrp="1"/>
          </p:cNvSpPr>
          <p:nvPr>
            <p:ph type="body" idx="1"/>
          </p:nvPr>
        </p:nvSpPr>
        <p:spPr>
          <a:xfrm>
            <a:off x="838200" y="1590940"/>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GB"/>
              <a:t>Different amounts of food provide different amounts of energy. We eat different amounts of different types of food depending on our hunger levels and needs. </a:t>
            </a:r>
            <a:endParaRPr/>
          </a:p>
          <a:p>
            <a:pPr marL="228600" lvl="0" indent="-50800" algn="l" rtl="0">
              <a:lnSpc>
                <a:spcPct val="90000"/>
              </a:lnSpc>
              <a:spcBef>
                <a:spcPts val="1000"/>
              </a:spcBef>
              <a:spcAft>
                <a:spcPts val="0"/>
              </a:spcAft>
              <a:buClr>
                <a:schemeClr val="dk1"/>
              </a:buClr>
              <a:buSzPts val="2800"/>
              <a:buNone/>
            </a:pPr>
            <a:endParaRPr/>
          </a:p>
        </p:txBody>
      </p:sp>
      <p:pic>
        <p:nvPicPr>
          <p:cNvPr id="176" name="Google Shape;176;p7"/>
          <p:cNvPicPr preferRelativeResize="0"/>
          <p:nvPr/>
        </p:nvPicPr>
        <p:blipFill rotWithShape="1">
          <a:blip r:embed="rId3">
            <a:alphaModFix/>
          </a:blip>
          <a:srcRect/>
          <a:stretch/>
        </p:blipFill>
        <p:spPr>
          <a:xfrm>
            <a:off x="1128896" y="3112918"/>
            <a:ext cx="2871603" cy="2297282"/>
          </a:xfrm>
          <a:prstGeom prst="rect">
            <a:avLst/>
          </a:prstGeom>
          <a:noFill/>
          <a:ln>
            <a:noFill/>
          </a:ln>
        </p:spPr>
      </p:pic>
      <p:pic>
        <p:nvPicPr>
          <p:cNvPr id="177" name="Google Shape;177;p7"/>
          <p:cNvPicPr preferRelativeResize="0"/>
          <p:nvPr/>
        </p:nvPicPr>
        <p:blipFill rotWithShape="1">
          <a:blip r:embed="rId4">
            <a:alphaModFix/>
          </a:blip>
          <a:srcRect/>
          <a:stretch/>
        </p:blipFill>
        <p:spPr>
          <a:xfrm>
            <a:off x="7422436" y="3015760"/>
            <a:ext cx="3437467" cy="2280187"/>
          </a:xfrm>
          <a:prstGeom prst="rect">
            <a:avLst/>
          </a:prstGeom>
          <a:noFill/>
          <a:ln>
            <a:noFill/>
          </a:ln>
        </p:spPr>
      </p:pic>
      <p:sp>
        <p:nvSpPr>
          <p:cNvPr id="178" name="Google Shape;178;p7"/>
          <p:cNvSpPr txBox="1"/>
          <p:nvPr/>
        </p:nvSpPr>
        <p:spPr>
          <a:xfrm>
            <a:off x="7687733" y="5465233"/>
            <a:ext cx="3437467"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100g: 44 kcals </a:t>
            </a:r>
            <a:endParaRPr/>
          </a:p>
          <a:p>
            <a:pPr marL="0" marR="0" lvl="0" indent="0" algn="l" rtl="0">
              <a:spcBef>
                <a:spcPts val="0"/>
              </a:spcBef>
              <a:spcAft>
                <a:spcPts val="0"/>
              </a:spcAft>
              <a:buNone/>
            </a:pPr>
            <a:r>
              <a:rPr lang="en-GB" sz="1800">
                <a:solidFill>
                  <a:schemeClr val="dk1"/>
                </a:solidFill>
                <a:latin typeface="Calibri"/>
                <a:ea typeface="Calibri"/>
                <a:cs typeface="Calibri"/>
                <a:sym typeface="Calibri"/>
              </a:rPr>
              <a:t>80g (2.5 spears) : 35kcal. </a:t>
            </a:r>
            <a:endParaRPr/>
          </a:p>
        </p:txBody>
      </p:sp>
      <p:sp>
        <p:nvSpPr>
          <p:cNvPr id="179" name="Google Shape;179;p7"/>
          <p:cNvSpPr txBox="1"/>
          <p:nvPr/>
        </p:nvSpPr>
        <p:spPr>
          <a:xfrm>
            <a:off x="1128896" y="5487831"/>
            <a:ext cx="38989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100g: 416 kcals </a:t>
            </a:r>
            <a:endParaRPr/>
          </a:p>
          <a:p>
            <a:pPr marL="0" marR="0" lvl="0" indent="0" algn="l" rtl="0">
              <a:spcBef>
                <a:spcPts val="0"/>
              </a:spcBef>
              <a:spcAft>
                <a:spcPts val="0"/>
              </a:spcAft>
              <a:buNone/>
            </a:pPr>
            <a:r>
              <a:rPr lang="en-GB" sz="1800">
                <a:solidFill>
                  <a:schemeClr val="dk1"/>
                </a:solidFill>
                <a:latin typeface="Calibri"/>
                <a:ea typeface="Calibri"/>
                <a:cs typeface="Calibri"/>
                <a:sym typeface="Calibri"/>
              </a:rPr>
              <a:t>30g in a sandwich: 124 kcal.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p8"/>
          <p:cNvPicPr preferRelativeResize="0"/>
          <p:nvPr/>
        </p:nvPicPr>
        <p:blipFill rotWithShape="1">
          <a:blip r:embed="rId3">
            <a:alphaModFix/>
          </a:blip>
          <a:srcRect r="3020" b="-1"/>
          <a:stretch/>
        </p:blipFill>
        <p:spPr>
          <a:xfrm>
            <a:off x="3136389" y="10"/>
            <a:ext cx="4979304" cy="3401558"/>
          </a:xfrm>
          <a:custGeom>
            <a:avLst/>
            <a:gdLst/>
            <a:ahLst/>
            <a:cxnLst/>
            <a:rect l="l" t="t" r="r" b="b"/>
            <a:pathLst>
              <a:path w="4979304" h="3364992" extrusionOk="0">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a:noFill/>
          <a:ln>
            <a:noFill/>
          </a:ln>
        </p:spPr>
      </p:pic>
      <p:pic>
        <p:nvPicPr>
          <p:cNvPr id="185" name="Google Shape;185;p8" descr="A couple of women sitting on a bench&#10;&#10;Description automatically generated with low confidence"/>
          <p:cNvPicPr preferRelativeResize="0"/>
          <p:nvPr/>
        </p:nvPicPr>
        <p:blipFill rotWithShape="1">
          <a:blip r:embed="rId4">
            <a:alphaModFix/>
          </a:blip>
          <a:srcRect t="5714" r="2" b="2"/>
          <a:stretch/>
        </p:blipFill>
        <p:spPr>
          <a:xfrm>
            <a:off x="7381690" y="3456433"/>
            <a:ext cx="4810310" cy="3401568"/>
          </a:xfrm>
          <a:custGeom>
            <a:avLst/>
            <a:gdLst/>
            <a:ahLst/>
            <a:cxnLst/>
            <a:rect l="l" t="t" r="r" b="b"/>
            <a:pathLst>
              <a:path w="4810310" h="3401568" extrusionOk="0">
                <a:moveTo>
                  <a:pt x="781270" y="0"/>
                </a:moveTo>
                <a:lnTo>
                  <a:pt x="4810310" y="0"/>
                </a:lnTo>
                <a:lnTo>
                  <a:pt x="4810310" y="3401568"/>
                </a:lnTo>
                <a:lnTo>
                  <a:pt x="0" y="3401568"/>
                </a:lnTo>
                <a:lnTo>
                  <a:pt x="1963" y="3397912"/>
                </a:lnTo>
                <a:cubicBezTo>
                  <a:pt x="454182" y="2512619"/>
                  <a:pt x="736170" y="1430108"/>
                  <a:pt x="776876" y="254399"/>
                </a:cubicBezTo>
                <a:close/>
              </a:path>
            </a:pathLst>
          </a:custGeom>
          <a:noFill/>
          <a:ln>
            <a:noFill/>
          </a:ln>
        </p:spPr>
      </p:pic>
      <p:pic>
        <p:nvPicPr>
          <p:cNvPr id="186" name="Google Shape;186;p8" descr="A baby lying on the ground&#10;&#10;Description automatically generated with low confidence"/>
          <p:cNvPicPr preferRelativeResize="0"/>
          <p:nvPr/>
        </p:nvPicPr>
        <p:blipFill rotWithShape="1">
          <a:blip r:embed="rId5">
            <a:alphaModFix/>
          </a:blip>
          <a:srcRect r="3346"/>
          <a:stretch/>
        </p:blipFill>
        <p:spPr>
          <a:xfrm>
            <a:off x="3189428" y="3456432"/>
            <a:ext cx="4925479" cy="3401568"/>
          </a:xfrm>
          <a:custGeom>
            <a:avLst/>
            <a:gdLst/>
            <a:ahLst/>
            <a:cxnLst/>
            <a:rect l="l" t="t" r="r" b="b"/>
            <a:pathLst>
              <a:path w="4925479" h="3364992" extrusionOk="0">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a:ln>
            <a:noFill/>
          </a:ln>
        </p:spPr>
      </p:pic>
      <p:sp>
        <p:nvSpPr>
          <p:cNvPr id="187" name="Google Shape;187;p8"/>
          <p:cNvSpPr txBox="1">
            <a:spLocks noGrp="1"/>
          </p:cNvSpPr>
          <p:nvPr>
            <p:ph type="title"/>
          </p:nvPr>
        </p:nvSpPr>
        <p:spPr>
          <a:xfrm>
            <a:off x="448056" y="685800"/>
            <a:ext cx="2807208"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800"/>
              <a:buFont typeface="Calibri"/>
              <a:buNone/>
            </a:pPr>
            <a:r>
              <a:rPr lang="en-GB" sz="2800" u="sng"/>
              <a:t>Our energy needs are different</a:t>
            </a:r>
            <a:endParaRPr/>
          </a:p>
        </p:txBody>
      </p:sp>
      <p:sp>
        <p:nvSpPr>
          <p:cNvPr id="188" name="Google Shape;188;p8"/>
          <p:cNvSpPr txBox="1">
            <a:spLocks noGrp="1"/>
          </p:cNvSpPr>
          <p:nvPr>
            <p:ph type="body" idx="1"/>
          </p:nvPr>
        </p:nvSpPr>
        <p:spPr>
          <a:xfrm>
            <a:off x="448056" y="2258568"/>
            <a:ext cx="2807208" cy="392277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700"/>
              <a:buChar char="•"/>
            </a:pPr>
            <a:r>
              <a:rPr lang="en-GB" sz="1700"/>
              <a:t>A 12 month baby boy may need  646 kcals a day. </a:t>
            </a:r>
            <a:endParaRPr/>
          </a:p>
          <a:p>
            <a:pPr marL="228600" lvl="0" indent="-228600" algn="l" rtl="0">
              <a:lnSpc>
                <a:spcPct val="90000"/>
              </a:lnSpc>
              <a:spcBef>
                <a:spcPts val="1000"/>
              </a:spcBef>
              <a:spcAft>
                <a:spcPts val="0"/>
              </a:spcAft>
              <a:buClr>
                <a:schemeClr val="dk1"/>
              </a:buClr>
              <a:buSzPts val="1700"/>
              <a:buChar char="•"/>
            </a:pPr>
            <a:r>
              <a:rPr lang="en-GB" sz="1700"/>
              <a:t>A 13 year old girl may need 2223 kcals a day.  </a:t>
            </a:r>
            <a:endParaRPr/>
          </a:p>
          <a:p>
            <a:pPr marL="228600" lvl="0" indent="-228600" algn="l" rtl="0">
              <a:lnSpc>
                <a:spcPct val="90000"/>
              </a:lnSpc>
              <a:spcBef>
                <a:spcPts val="1000"/>
              </a:spcBef>
              <a:spcAft>
                <a:spcPts val="0"/>
              </a:spcAft>
              <a:buClr>
                <a:schemeClr val="dk1"/>
              </a:buClr>
              <a:buSzPts val="1700"/>
              <a:buChar char="•"/>
            </a:pPr>
            <a:r>
              <a:rPr lang="en-GB" sz="1700"/>
              <a:t>A 36 year old man 2629 kcals a day.  </a:t>
            </a:r>
            <a:endParaRPr/>
          </a:p>
          <a:p>
            <a:pPr marL="228600" lvl="0" indent="-228600" algn="l" rtl="0">
              <a:lnSpc>
                <a:spcPct val="90000"/>
              </a:lnSpc>
              <a:spcBef>
                <a:spcPts val="1000"/>
              </a:spcBef>
              <a:spcAft>
                <a:spcPts val="0"/>
              </a:spcAft>
              <a:buClr>
                <a:schemeClr val="dk1"/>
              </a:buClr>
              <a:buSzPts val="1700"/>
              <a:buChar char="•"/>
            </a:pPr>
            <a:r>
              <a:rPr lang="en-GB" sz="1700"/>
              <a:t>A 67  year old women may need 1912 kcals a day. </a:t>
            </a:r>
            <a:endParaRPr/>
          </a:p>
          <a:p>
            <a:pPr marL="228600" lvl="0" indent="-120650" algn="l" rtl="0">
              <a:lnSpc>
                <a:spcPct val="90000"/>
              </a:lnSpc>
              <a:spcBef>
                <a:spcPts val="1000"/>
              </a:spcBef>
              <a:spcAft>
                <a:spcPts val="0"/>
              </a:spcAft>
              <a:buClr>
                <a:schemeClr val="dk1"/>
              </a:buClr>
              <a:buSzPts val="1700"/>
              <a:buNone/>
            </a:pPr>
            <a:endParaRPr sz="1700"/>
          </a:p>
          <a:p>
            <a:pPr marL="228600" lvl="0" indent="-228600" algn="l" rtl="0">
              <a:lnSpc>
                <a:spcPct val="90000"/>
              </a:lnSpc>
              <a:spcBef>
                <a:spcPts val="1000"/>
              </a:spcBef>
              <a:spcAft>
                <a:spcPts val="0"/>
              </a:spcAft>
              <a:buClr>
                <a:schemeClr val="dk1"/>
              </a:buClr>
              <a:buSzPts val="1700"/>
              <a:buChar char="•"/>
            </a:pPr>
            <a:r>
              <a:rPr lang="en-GB" sz="1700"/>
              <a:t>Our energy needs depend on our age, job, how active we are and our health. </a:t>
            </a:r>
            <a:endParaRPr/>
          </a:p>
        </p:txBody>
      </p:sp>
      <p:pic>
        <p:nvPicPr>
          <p:cNvPr id="189" name="Google Shape;189;p8" descr="A person smiling for the picture&#10;&#10;Description automatically generated with medium confidence"/>
          <p:cNvPicPr preferRelativeResize="0"/>
          <p:nvPr/>
        </p:nvPicPr>
        <p:blipFill rotWithShape="1">
          <a:blip r:embed="rId6">
            <a:alphaModFix/>
          </a:blip>
          <a:srcRect l="6051" b="1"/>
          <a:stretch/>
        </p:blipFill>
        <p:spPr>
          <a:xfrm>
            <a:off x="7404372" y="10"/>
            <a:ext cx="4787628" cy="3401558"/>
          </a:xfrm>
          <a:custGeom>
            <a:avLst/>
            <a:gdLst/>
            <a:ahLst/>
            <a:cxnLst/>
            <a:rect l="l" t="t" r="r" b="b"/>
            <a:pathLst>
              <a:path w="4787628" h="3401568" extrusionOk="0">
                <a:moveTo>
                  <a:pt x="0" y="0"/>
                </a:moveTo>
                <a:lnTo>
                  <a:pt x="4787628" y="0"/>
                </a:lnTo>
                <a:lnTo>
                  <a:pt x="4787628" y="3401568"/>
                </a:lnTo>
                <a:lnTo>
                  <a:pt x="762748" y="3401568"/>
                </a:lnTo>
                <a:lnTo>
                  <a:pt x="751436" y="2963954"/>
                </a:lnTo>
                <a:cubicBezTo>
                  <a:pt x="698408" y="1942163"/>
                  <a:pt x="463174" y="995044"/>
                  <a:pt x="93264" y="192283"/>
                </a:cubicBezTo>
                <a:close/>
              </a:path>
            </a:pathLst>
          </a:cu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u="sng"/>
              <a:t>8 tips for a healthy eating</a:t>
            </a:r>
            <a:endParaRPr/>
          </a:p>
        </p:txBody>
      </p:sp>
      <p:sp>
        <p:nvSpPr>
          <p:cNvPr id="196" name="Google Shape;196;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92500" lnSpcReduction="10000"/>
          </a:bodyPr>
          <a:lstStyle/>
          <a:p>
            <a:pPr marL="514350" lvl="0" indent="-514350" algn="l" rtl="0">
              <a:lnSpc>
                <a:spcPct val="90000"/>
              </a:lnSpc>
              <a:spcBef>
                <a:spcPts val="0"/>
              </a:spcBef>
              <a:spcAft>
                <a:spcPts val="0"/>
              </a:spcAft>
              <a:buClr>
                <a:schemeClr val="dk1"/>
              </a:buClr>
              <a:buSzPct val="100000"/>
              <a:buFont typeface="Calibri"/>
              <a:buAutoNum type="arabicPeriod"/>
            </a:pPr>
            <a:r>
              <a:rPr lang="en-GB"/>
              <a:t>Base your meals on higher fibre starchy carbohydrates (potatoes, bread, rice, pasta and cereal. Choose wholegrain varieties). </a:t>
            </a:r>
            <a:endParaRPr/>
          </a:p>
          <a:p>
            <a:pPr marL="514350" lvl="0" indent="-514350" algn="l" rtl="0">
              <a:lnSpc>
                <a:spcPct val="90000"/>
              </a:lnSpc>
              <a:spcBef>
                <a:spcPts val="1000"/>
              </a:spcBef>
              <a:spcAft>
                <a:spcPts val="0"/>
              </a:spcAft>
              <a:buClr>
                <a:schemeClr val="dk1"/>
              </a:buClr>
              <a:buSzPct val="100000"/>
              <a:buFont typeface="Calibri"/>
              <a:buAutoNum type="arabicPeriod"/>
            </a:pPr>
            <a:r>
              <a:rPr lang="en-GB"/>
              <a:t>Eat at least 5-a-day of fruit and vegetables. Fresh, canned, and frozen fruit and vegetables count. </a:t>
            </a:r>
            <a:endParaRPr/>
          </a:p>
          <a:p>
            <a:pPr marL="514350" lvl="0" indent="-514350" algn="l" rtl="0">
              <a:lnSpc>
                <a:spcPct val="90000"/>
              </a:lnSpc>
              <a:spcBef>
                <a:spcPts val="1000"/>
              </a:spcBef>
              <a:spcAft>
                <a:spcPts val="0"/>
              </a:spcAft>
              <a:buClr>
                <a:schemeClr val="dk1"/>
              </a:buClr>
              <a:buSzPct val="100000"/>
              <a:buFont typeface="Calibri"/>
              <a:buAutoNum type="arabicPeriod"/>
            </a:pPr>
            <a:r>
              <a:rPr lang="en-GB"/>
              <a:t>Eat more fish, including a portion of oily fish. </a:t>
            </a:r>
            <a:endParaRPr/>
          </a:p>
          <a:p>
            <a:pPr marL="514350" lvl="0" indent="-514350" algn="l" rtl="0">
              <a:lnSpc>
                <a:spcPct val="90000"/>
              </a:lnSpc>
              <a:spcBef>
                <a:spcPts val="1000"/>
              </a:spcBef>
              <a:spcAft>
                <a:spcPts val="0"/>
              </a:spcAft>
              <a:buClr>
                <a:schemeClr val="dk1"/>
              </a:buClr>
              <a:buSzPct val="100000"/>
              <a:buFont typeface="Calibri"/>
              <a:buAutoNum type="arabicPeriod"/>
            </a:pPr>
            <a:r>
              <a:rPr lang="en-GB"/>
              <a:t>Cut down on saturated fat and sugar. </a:t>
            </a:r>
            <a:endParaRPr/>
          </a:p>
          <a:p>
            <a:pPr marL="514350" lvl="0" indent="-514350" algn="l" rtl="0">
              <a:lnSpc>
                <a:spcPct val="90000"/>
              </a:lnSpc>
              <a:spcBef>
                <a:spcPts val="1000"/>
              </a:spcBef>
              <a:spcAft>
                <a:spcPts val="0"/>
              </a:spcAft>
              <a:buClr>
                <a:schemeClr val="dk1"/>
              </a:buClr>
              <a:buSzPct val="100000"/>
              <a:buFont typeface="Calibri"/>
              <a:buAutoNum type="arabicPeriod"/>
            </a:pPr>
            <a:r>
              <a:rPr lang="en-GB"/>
              <a:t>Eat less salt: no more than 5g a day for children. </a:t>
            </a:r>
            <a:endParaRPr/>
          </a:p>
          <a:p>
            <a:pPr marL="514350" lvl="0" indent="-514350" algn="l" rtl="0">
              <a:lnSpc>
                <a:spcPct val="90000"/>
              </a:lnSpc>
              <a:spcBef>
                <a:spcPts val="1000"/>
              </a:spcBef>
              <a:spcAft>
                <a:spcPts val="0"/>
              </a:spcAft>
              <a:buClr>
                <a:schemeClr val="dk1"/>
              </a:buClr>
              <a:buSzPct val="100000"/>
              <a:buFont typeface="Calibri"/>
              <a:buAutoNum type="arabicPeriod"/>
            </a:pPr>
            <a:r>
              <a:rPr lang="en-GB"/>
              <a:t>Get active and be a healthy weight. </a:t>
            </a:r>
            <a:endParaRPr/>
          </a:p>
          <a:p>
            <a:pPr marL="514350" lvl="0" indent="-514350" algn="l" rtl="0">
              <a:lnSpc>
                <a:spcPct val="90000"/>
              </a:lnSpc>
              <a:spcBef>
                <a:spcPts val="1000"/>
              </a:spcBef>
              <a:spcAft>
                <a:spcPts val="0"/>
              </a:spcAft>
              <a:buClr>
                <a:schemeClr val="dk1"/>
              </a:buClr>
              <a:buSzPct val="100000"/>
              <a:buFont typeface="Calibri"/>
              <a:buAutoNum type="arabicPeriod"/>
            </a:pPr>
            <a:r>
              <a:rPr lang="en-GB"/>
              <a:t>Do not get thirsty. </a:t>
            </a:r>
            <a:endParaRPr/>
          </a:p>
          <a:p>
            <a:pPr marL="514350" lvl="0" indent="-514350" algn="l" rtl="0">
              <a:lnSpc>
                <a:spcPct val="90000"/>
              </a:lnSpc>
              <a:spcBef>
                <a:spcPts val="1000"/>
              </a:spcBef>
              <a:spcAft>
                <a:spcPts val="0"/>
              </a:spcAft>
              <a:buClr>
                <a:schemeClr val="dk1"/>
              </a:buClr>
              <a:buSzPct val="100000"/>
              <a:buFont typeface="Calibri"/>
              <a:buAutoNum type="arabicPeriod"/>
            </a:pPr>
            <a:r>
              <a:rPr lang="en-GB"/>
              <a:t>Do not skip breakfast. </a:t>
            </a:r>
            <a:endParaRPr/>
          </a:p>
          <a:p>
            <a:pPr marL="514350" lvl="0" indent="-349885" algn="l" rtl="0">
              <a:lnSpc>
                <a:spcPct val="90000"/>
              </a:lnSpc>
              <a:spcBef>
                <a:spcPts val="1000"/>
              </a:spcBef>
              <a:spcAft>
                <a:spcPts val="0"/>
              </a:spcAft>
              <a:buClr>
                <a:schemeClr val="dk1"/>
              </a:buClr>
              <a:buSzPct val="100000"/>
              <a:buFont typeface="Calibri"/>
              <a:buNone/>
            </a:pPr>
            <a:endParaRPr/>
          </a:p>
        </p:txBody>
      </p:sp>
      <p:pic>
        <p:nvPicPr>
          <p:cNvPr id="197" name="Google Shape;197;p9"/>
          <p:cNvPicPr preferRelativeResize="0"/>
          <p:nvPr/>
        </p:nvPicPr>
        <p:blipFill rotWithShape="1">
          <a:blip r:embed="rId3">
            <a:alphaModFix/>
          </a:blip>
          <a:srcRect/>
          <a:stretch/>
        </p:blipFill>
        <p:spPr>
          <a:xfrm>
            <a:off x="7906460" y="3455988"/>
            <a:ext cx="4088897" cy="27209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1513</Words>
  <Application>Microsoft Office PowerPoint</Application>
  <PresentationFormat>Widescreen</PresentationFormat>
  <Paragraphs>158</Paragraphs>
  <Slides>22</Slides>
  <Notes>22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Office Theme</vt:lpstr>
      <vt:lpstr>Office Theme</vt:lpstr>
      <vt:lpstr>Healthy and  Balanced Diets</vt:lpstr>
      <vt:lpstr>Learning objectives</vt:lpstr>
      <vt:lpstr>What does a healthy balanced diet look like?</vt:lpstr>
      <vt:lpstr>What is a healthy and balanced diet?</vt:lpstr>
      <vt:lpstr>Energy</vt:lpstr>
      <vt:lpstr>100g of these foods provides….</vt:lpstr>
      <vt:lpstr>Serving size </vt:lpstr>
      <vt:lpstr>Our energy needs are different</vt:lpstr>
      <vt:lpstr>8 tips for a healthy eating</vt:lpstr>
      <vt:lpstr>Activity time</vt:lpstr>
      <vt:lpstr>Different diets</vt:lpstr>
      <vt:lpstr>Vegan</vt:lpstr>
      <vt:lpstr>Pescatarian </vt:lpstr>
      <vt:lpstr>Vegetarian </vt:lpstr>
      <vt:lpstr>Recipe Time</vt:lpstr>
      <vt:lpstr>Activity time</vt:lpstr>
      <vt:lpstr>Overview </vt:lpstr>
      <vt:lpstr>Learning objectives</vt:lpstr>
      <vt:lpstr>Learning objectives</vt:lpstr>
      <vt:lpstr>Learning objectives</vt:lpstr>
      <vt:lpstr>Learning objectives</vt:lpstr>
      <vt:lpstr>Well done!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Healthy and  Balanced Diets</dc:title>
  <dc:creator>Francesca Vuolo</dc:creator>
  <cp:lastModifiedBy>Francesca Vuolo</cp:lastModifiedBy>
  <cp:revision>2</cp:revision>
  <dcterms:created xsi:type="dcterms:W3CDTF">2021-02-08T17:17:31Z</dcterms:created>
  <dcterms:modified xsi:type="dcterms:W3CDTF">2021-03-05T18:48:19Z</dcterms:modified>
</cp:coreProperties>
</file>