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Calibri" panose="020F0502020204030204" pitchFamily="34" charset="0"/>
      <p:regular r:id="rId16"/>
      <p:bold r:id="rId17"/>
      <p:italic r:id="rId18"/>
      <p:boldItalic r:id="rId19"/>
    </p:embeddedFont>
    <p:embeddedFont>
      <p:font typeface="Now" panose="020B0604020202020204" charset="0"/>
      <p:regular r:id="rId20"/>
    </p:embeddedFont>
    <p:embeddedFont>
      <p:font typeface="Now Bold" panose="020B0604020202020204" charset="0"/>
      <p:regular r:id="rId21"/>
    </p:embeddedFont>
    <p:embeddedFont>
      <p:font typeface="Now Bold Bold" panose="020B0604020202020204" charset="0"/>
      <p:regular r:id="rId22"/>
    </p:embeddedFont>
    <p:embeddedFont>
      <p:font typeface="Open Sans Light" panose="020B0604020202020204"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8" d="100"/>
          <a:sy n="58" d="100"/>
        </p:scale>
        <p:origin x="51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ACB53"/>
        </a:solidFill>
        <a:effectLst/>
      </p:bgPr>
    </p:bg>
    <p:spTree>
      <p:nvGrpSpPr>
        <p:cNvPr id="1" name=""/>
        <p:cNvGrpSpPr/>
        <p:nvPr/>
      </p:nvGrpSpPr>
      <p:grpSpPr>
        <a:xfrm>
          <a:off x="0" y="0"/>
          <a:ext cx="0" cy="0"/>
          <a:chOff x="0" y="0"/>
          <a:chExt cx="0" cy="0"/>
        </a:xfrm>
      </p:grpSpPr>
      <p:grpSp>
        <p:nvGrpSpPr>
          <p:cNvPr id="2" name="Group 2"/>
          <p:cNvGrpSpPr/>
          <p:nvPr/>
        </p:nvGrpSpPr>
        <p:grpSpPr>
          <a:xfrm>
            <a:off x="224858" y="0"/>
            <a:ext cx="17196899" cy="10287000"/>
            <a:chOff x="0" y="0"/>
            <a:chExt cx="22929199" cy="13716000"/>
          </a:xfrm>
        </p:grpSpPr>
        <p:pic>
          <p:nvPicPr>
            <p:cNvPr id="3" name="Picture 3"/>
            <p:cNvPicPr>
              <a:picLocks noChangeAspect="1"/>
            </p:cNvPicPr>
            <p:nvPr/>
          </p:nvPicPr>
          <p:blipFill>
            <a:blip r:embed="rId2">
              <a:alphaModFix amt="90000"/>
            </a:blip>
            <a:srcRect t="202" b="202"/>
            <a:stretch>
              <a:fillRect/>
            </a:stretch>
          </p:blipFill>
          <p:spPr>
            <a:xfrm>
              <a:off x="0" y="0"/>
              <a:ext cx="22929199" cy="13716000"/>
            </a:xfrm>
            <a:prstGeom prst="rect">
              <a:avLst/>
            </a:prstGeom>
          </p:spPr>
        </p:pic>
      </p:grpSp>
      <p:grpSp>
        <p:nvGrpSpPr>
          <p:cNvPr id="4" name="Group 4"/>
          <p:cNvGrpSpPr/>
          <p:nvPr/>
        </p:nvGrpSpPr>
        <p:grpSpPr>
          <a:xfrm rot="5400000">
            <a:off x="16019042" y="8708409"/>
            <a:ext cx="2354552" cy="901533"/>
            <a:chOff x="0" y="0"/>
            <a:chExt cx="1492598" cy="571500"/>
          </a:xfrm>
        </p:grpSpPr>
        <p:sp>
          <p:nvSpPr>
            <p:cNvPr id="5" name="Freeform 5"/>
            <p:cNvSpPr/>
            <p:nvPr/>
          </p:nvSpPr>
          <p:spPr>
            <a:xfrm>
              <a:off x="0" y="255270"/>
              <a:ext cx="1492598" cy="69850"/>
            </a:xfrm>
            <a:custGeom>
              <a:avLst/>
              <a:gdLst/>
              <a:ahLst/>
              <a:cxnLst/>
              <a:rect l="l" t="t" r="r" b="b"/>
              <a:pathLst>
                <a:path w="1492598" h="69850">
                  <a:moveTo>
                    <a:pt x="1201769" y="0"/>
                  </a:moveTo>
                  <a:lnTo>
                    <a:pt x="0" y="0"/>
                  </a:lnTo>
                  <a:lnTo>
                    <a:pt x="0" y="69850"/>
                  </a:lnTo>
                  <a:lnTo>
                    <a:pt x="1492598" y="69850"/>
                  </a:lnTo>
                  <a:lnTo>
                    <a:pt x="1492598" y="0"/>
                  </a:lnTo>
                  <a:close/>
                </a:path>
              </a:pathLst>
            </a:custGeom>
            <a:solidFill>
              <a:srgbClr val="F4F5EF"/>
            </a:solidFill>
          </p:spPr>
        </p:sp>
      </p:grpSp>
      <p:sp>
        <p:nvSpPr>
          <p:cNvPr id="6" name="AutoShape 6"/>
          <p:cNvSpPr/>
          <p:nvPr/>
        </p:nvSpPr>
        <p:spPr>
          <a:xfrm>
            <a:off x="4028568" y="8962138"/>
            <a:ext cx="1933588" cy="569073"/>
          </a:xfrm>
          <a:prstGeom prst="rect">
            <a:avLst/>
          </a:prstGeom>
          <a:solidFill>
            <a:srgbClr val="E5FB52"/>
          </a:solidFill>
        </p:spPr>
      </p:sp>
      <p:sp>
        <p:nvSpPr>
          <p:cNvPr id="7" name="TextBox 7"/>
          <p:cNvSpPr txBox="1"/>
          <p:nvPr/>
        </p:nvSpPr>
        <p:spPr>
          <a:xfrm>
            <a:off x="5780257" y="1303764"/>
            <a:ext cx="11479043" cy="5916191"/>
          </a:xfrm>
          <a:prstGeom prst="rect">
            <a:avLst/>
          </a:prstGeom>
        </p:spPr>
        <p:txBody>
          <a:bodyPr lIns="0" tIns="0" rIns="0" bIns="0" rtlCol="0" anchor="t">
            <a:spAutoFit/>
          </a:bodyPr>
          <a:lstStyle/>
          <a:p>
            <a:pPr algn="r">
              <a:lnSpc>
                <a:spcPts val="15598"/>
              </a:lnSpc>
            </a:pPr>
            <a:r>
              <a:rPr lang="en-US" sz="12000" spc="168">
                <a:solidFill>
                  <a:srgbClr val="F4F5EF"/>
                </a:solidFill>
                <a:latin typeface="Now Bold Bold"/>
              </a:rPr>
              <a:t>Fruit and Vegetables</a:t>
            </a:r>
          </a:p>
          <a:p>
            <a:pPr algn="r">
              <a:lnSpc>
                <a:spcPts val="15600"/>
              </a:lnSpc>
            </a:pPr>
            <a:endParaRPr lang="en-US" sz="12000" spc="168">
              <a:solidFill>
                <a:srgbClr val="F4F5EF"/>
              </a:solidFill>
              <a:latin typeface="Now Bold Bold"/>
            </a:endParaRPr>
          </a:p>
        </p:txBody>
      </p:sp>
      <p:sp>
        <p:nvSpPr>
          <p:cNvPr id="8" name="TextBox 8"/>
          <p:cNvSpPr txBox="1"/>
          <p:nvPr/>
        </p:nvSpPr>
        <p:spPr>
          <a:xfrm>
            <a:off x="261437" y="207015"/>
            <a:ext cx="9467850" cy="666115"/>
          </a:xfrm>
          <a:prstGeom prst="rect">
            <a:avLst/>
          </a:prstGeom>
        </p:spPr>
        <p:txBody>
          <a:bodyPr lIns="0" tIns="0" rIns="0" bIns="0" rtlCol="0" anchor="t">
            <a:spAutoFit/>
          </a:bodyPr>
          <a:lstStyle/>
          <a:p>
            <a:pPr algn="ctr">
              <a:lnSpc>
                <a:spcPts val="2720"/>
              </a:lnSpc>
            </a:pPr>
            <a:r>
              <a:rPr lang="en-US" sz="1699" spc="33">
                <a:solidFill>
                  <a:srgbClr val="F4F5EF"/>
                </a:solidFill>
                <a:latin typeface="Now"/>
              </a:rPr>
              <a:t>CHRISTCHURCH FOOD FESTIVAL EDUCATION TRUST: CHARITY NUMBER 1127292</a:t>
            </a:r>
          </a:p>
          <a:p>
            <a:pPr algn="ctr">
              <a:lnSpc>
                <a:spcPts val="2719"/>
              </a:lnSpc>
            </a:pPr>
            <a:r>
              <a:rPr lang="en-US" sz="1699" spc="33">
                <a:solidFill>
                  <a:srgbClr val="F4F5EF"/>
                </a:solidFill>
                <a:latin typeface="Now"/>
              </a:rPr>
              <a:t>BOURNEMOUTH UNIVERSITY: MSC NUTRITION AND BEHAVIOUR STUDENT: CHRISTINA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914D"/>
        </a:solidFill>
        <a:effectLst/>
      </p:bgPr>
    </p:bg>
    <p:spTree>
      <p:nvGrpSpPr>
        <p:cNvPr id="1" name=""/>
        <p:cNvGrpSpPr/>
        <p:nvPr/>
      </p:nvGrpSpPr>
      <p:grpSpPr>
        <a:xfrm>
          <a:off x="0" y="0"/>
          <a:ext cx="0" cy="0"/>
          <a:chOff x="0" y="0"/>
          <a:chExt cx="0" cy="0"/>
        </a:xfrm>
      </p:grpSpPr>
      <p:grpSp>
        <p:nvGrpSpPr>
          <p:cNvPr id="2" name="Group 2"/>
          <p:cNvGrpSpPr/>
          <p:nvPr/>
        </p:nvGrpSpPr>
        <p:grpSpPr>
          <a:xfrm>
            <a:off x="1658537" y="1175672"/>
            <a:ext cx="7329057" cy="4471622"/>
            <a:chOff x="0" y="0"/>
            <a:chExt cx="9772075" cy="5962163"/>
          </a:xfrm>
        </p:grpSpPr>
        <p:pic>
          <p:nvPicPr>
            <p:cNvPr id="3" name="Picture 3"/>
            <p:cNvPicPr>
              <a:picLocks noChangeAspect="1"/>
            </p:cNvPicPr>
            <p:nvPr/>
          </p:nvPicPr>
          <p:blipFill>
            <a:blip r:embed="rId2"/>
            <a:srcRect t="7661" b="7661"/>
            <a:stretch>
              <a:fillRect/>
            </a:stretch>
          </p:blipFill>
          <p:spPr>
            <a:xfrm>
              <a:off x="0" y="0"/>
              <a:ext cx="4695538" cy="5962163"/>
            </a:xfrm>
            <a:prstGeom prst="rect">
              <a:avLst/>
            </a:prstGeom>
          </p:spPr>
        </p:pic>
        <p:pic>
          <p:nvPicPr>
            <p:cNvPr id="4" name="Picture 4"/>
            <p:cNvPicPr>
              <a:picLocks noChangeAspect="1"/>
            </p:cNvPicPr>
            <p:nvPr/>
          </p:nvPicPr>
          <p:blipFill>
            <a:blip r:embed="rId3"/>
            <a:srcRect l="16666" t="-13487" r="16666" b="-13487"/>
            <a:stretch>
              <a:fillRect/>
            </a:stretch>
          </p:blipFill>
          <p:spPr>
            <a:xfrm>
              <a:off x="5076538" y="0"/>
              <a:ext cx="4695538" cy="5962163"/>
            </a:xfrm>
            <a:prstGeom prst="rect">
              <a:avLst/>
            </a:prstGeom>
          </p:spPr>
        </p:pic>
      </p:grpSp>
      <p:sp>
        <p:nvSpPr>
          <p:cNvPr id="5" name="AutoShape 5"/>
          <p:cNvSpPr/>
          <p:nvPr/>
        </p:nvSpPr>
        <p:spPr>
          <a:xfrm rot="-5400000">
            <a:off x="1671491" y="924898"/>
            <a:ext cx="1023799" cy="501547"/>
          </a:xfrm>
          <a:prstGeom prst="rect">
            <a:avLst/>
          </a:prstGeom>
          <a:solidFill>
            <a:srgbClr val="E5FB52"/>
          </a:solidFill>
        </p:spPr>
      </p:sp>
      <p:sp>
        <p:nvSpPr>
          <p:cNvPr id="6" name="AutoShape 6"/>
          <p:cNvSpPr/>
          <p:nvPr/>
        </p:nvSpPr>
        <p:spPr>
          <a:xfrm>
            <a:off x="13638154" y="8609781"/>
            <a:ext cx="1338712" cy="501547"/>
          </a:xfrm>
          <a:prstGeom prst="rect">
            <a:avLst/>
          </a:prstGeom>
          <a:solidFill>
            <a:srgbClr val="E5FB52"/>
          </a:solidFill>
        </p:spPr>
      </p:sp>
      <p:grpSp>
        <p:nvGrpSpPr>
          <p:cNvPr id="7" name="Group 7"/>
          <p:cNvGrpSpPr>
            <a:grpSpLocks noChangeAspect="1"/>
          </p:cNvGrpSpPr>
          <p:nvPr/>
        </p:nvGrpSpPr>
        <p:grpSpPr>
          <a:xfrm>
            <a:off x="16629463" y="634146"/>
            <a:ext cx="789109" cy="789109"/>
            <a:chOff x="0" y="0"/>
            <a:chExt cx="1708150" cy="1708150"/>
          </a:xfrm>
        </p:grpSpPr>
        <p:sp>
          <p:nvSpPr>
            <p:cNvPr id="8" name="Freeform 8"/>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4F5EF"/>
            </a:solidFill>
          </p:spPr>
        </p:sp>
      </p:grpSp>
      <p:grpSp>
        <p:nvGrpSpPr>
          <p:cNvPr id="9" name="Group 9"/>
          <p:cNvGrpSpPr/>
          <p:nvPr/>
        </p:nvGrpSpPr>
        <p:grpSpPr>
          <a:xfrm rot="-5400000">
            <a:off x="26596" y="9662665"/>
            <a:ext cx="2004208" cy="901533"/>
            <a:chOff x="0" y="0"/>
            <a:chExt cx="1270508" cy="571500"/>
          </a:xfrm>
        </p:grpSpPr>
        <p:sp>
          <p:nvSpPr>
            <p:cNvPr id="10" name="Freeform 10"/>
            <p:cNvSpPr/>
            <p:nvPr/>
          </p:nvSpPr>
          <p:spPr>
            <a:xfrm>
              <a:off x="0" y="255270"/>
              <a:ext cx="1270508" cy="69850"/>
            </a:xfrm>
            <a:custGeom>
              <a:avLst/>
              <a:gdLst/>
              <a:ahLst/>
              <a:cxnLst/>
              <a:rect l="l" t="t" r="r" b="b"/>
              <a:pathLst>
                <a:path w="1270508" h="69850">
                  <a:moveTo>
                    <a:pt x="979678" y="0"/>
                  </a:moveTo>
                  <a:lnTo>
                    <a:pt x="0" y="0"/>
                  </a:lnTo>
                  <a:lnTo>
                    <a:pt x="0" y="69850"/>
                  </a:lnTo>
                  <a:lnTo>
                    <a:pt x="1270508" y="69850"/>
                  </a:lnTo>
                  <a:lnTo>
                    <a:pt x="1270508" y="0"/>
                  </a:lnTo>
                  <a:close/>
                </a:path>
              </a:pathLst>
            </a:custGeom>
            <a:solidFill>
              <a:srgbClr val="F4F5EF"/>
            </a:solidFill>
          </p:spPr>
        </p:sp>
      </p:grpSp>
      <p:pic>
        <p:nvPicPr>
          <p:cNvPr id="11" name="Picture 11"/>
          <p:cNvPicPr>
            <a:picLocks noChangeAspect="1"/>
          </p:cNvPicPr>
          <p:nvPr/>
        </p:nvPicPr>
        <p:blipFill>
          <a:blip r:embed="rId4"/>
          <a:srcRect t="11863" b="4706"/>
          <a:stretch>
            <a:fillRect/>
          </a:stretch>
        </p:blipFill>
        <p:spPr>
          <a:xfrm>
            <a:off x="9459721" y="5363847"/>
            <a:ext cx="7315927" cy="4259888"/>
          </a:xfrm>
          <a:prstGeom prst="rect">
            <a:avLst/>
          </a:prstGeom>
        </p:spPr>
      </p:pic>
      <p:sp>
        <p:nvSpPr>
          <p:cNvPr id="12" name="TextBox 12"/>
          <p:cNvSpPr txBox="1"/>
          <p:nvPr/>
        </p:nvSpPr>
        <p:spPr>
          <a:xfrm>
            <a:off x="9308054" y="1934480"/>
            <a:ext cx="7321409" cy="2331214"/>
          </a:xfrm>
          <a:prstGeom prst="rect">
            <a:avLst/>
          </a:prstGeom>
        </p:spPr>
        <p:txBody>
          <a:bodyPr lIns="0" tIns="0" rIns="0" bIns="0" rtlCol="0" anchor="t">
            <a:spAutoFit/>
          </a:bodyPr>
          <a:lstStyle/>
          <a:p>
            <a:pPr algn="r">
              <a:lnSpc>
                <a:spcPts val="6168"/>
              </a:lnSpc>
            </a:pPr>
            <a:r>
              <a:rPr lang="en-US" sz="4405" spc="749">
                <a:solidFill>
                  <a:srgbClr val="E5FB52"/>
                </a:solidFill>
                <a:latin typeface="Now Bold"/>
              </a:rPr>
              <a:t>ORANGE FOODS AND REPRODUCTIVE HEALTH</a:t>
            </a:r>
          </a:p>
        </p:txBody>
      </p:sp>
      <p:sp>
        <p:nvSpPr>
          <p:cNvPr id="13" name="TextBox 13"/>
          <p:cNvSpPr txBox="1"/>
          <p:nvPr/>
        </p:nvSpPr>
        <p:spPr>
          <a:xfrm>
            <a:off x="1297725" y="6221545"/>
            <a:ext cx="7689869" cy="2990215"/>
          </a:xfrm>
          <a:prstGeom prst="rect">
            <a:avLst/>
          </a:prstGeom>
        </p:spPr>
        <p:txBody>
          <a:bodyPr lIns="0" tIns="0" rIns="0" bIns="0" rtlCol="0" anchor="t">
            <a:spAutoFit/>
          </a:bodyPr>
          <a:lstStyle/>
          <a:p>
            <a:pPr algn="r">
              <a:lnSpc>
                <a:spcPts val="4759"/>
              </a:lnSpc>
            </a:pPr>
            <a:r>
              <a:rPr lang="en-US" sz="3400">
                <a:solidFill>
                  <a:srgbClr val="E5FB52"/>
                </a:solidFill>
                <a:latin typeface="Open Sans Light"/>
              </a:rPr>
              <a:t>Rich in carotenoids (a type of antioxidant) which are important in regulating the hormone endocrine and plays a role in</a:t>
            </a:r>
          </a:p>
          <a:p>
            <a:pPr algn="r">
              <a:lnSpc>
                <a:spcPts val="4759"/>
              </a:lnSpc>
            </a:pPr>
            <a:r>
              <a:rPr lang="en-US" sz="3400">
                <a:solidFill>
                  <a:srgbClr val="E5FB52"/>
                </a:solidFill>
                <a:latin typeface="Open Sans Light"/>
              </a:rPr>
              <a:t>fertility by supporting ovulation.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E77E"/>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34316"/>
          <a:stretch>
            <a:fillRect/>
          </a:stretch>
        </p:blipFill>
        <p:spPr>
          <a:xfrm>
            <a:off x="2604585" y="3774748"/>
            <a:ext cx="3469958" cy="3526307"/>
          </a:xfrm>
          <a:prstGeom prst="rect">
            <a:avLst/>
          </a:prstGeom>
        </p:spPr>
      </p:pic>
      <p:sp>
        <p:nvSpPr>
          <p:cNvPr id="3" name="AutoShape 3"/>
          <p:cNvSpPr/>
          <p:nvPr/>
        </p:nvSpPr>
        <p:spPr>
          <a:xfrm>
            <a:off x="1935229" y="6463232"/>
            <a:ext cx="1338712" cy="501547"/>
          </a:xfrm>
          <a:prstGeom prst="rect">
            <a:avLst/>
          </a:prstGeom>
          <a:solidFill>
            <a:srgbClr val="E5FB52"/>
          </a:solidFill>
        </p:spPr>
      </p:sp>
      <p:pic>
        <p:nvPicPr>
          <p:cNvPr id="4" name="Picture 4"/>
          <p:cNvPicPr>
            <a:picLocks noChangeAspect="1"/>
          </p:cNvPicPr>
          <p:nvPr/>
        </p:nvPicPr>
        <p:blipFill>
          <a:blip r:embed="rId3"/>
          <a:srcRect r="30380"/>
          <a:stretch>
            <a:fillRect/>
          </a:stretch>
        </p:blipFill>
        <p:spPr>
          <a:xfrm>
            <a:off x="7068956" y="3774748"/>
            <a:ext cx="3469958" cy="3526307"/>
          </a:xfrm>
          <a:prstGeom prst="rect">
            <a:avLst/>
          </a:prstGeom>
        </p:spPr>
      </p:pic>
      <p:pic>
        <p:nvPicPr>
          <p:cNvPr id="5" name="Picture 5"/>
          <p:cNvPicPr>
            <a:picLocks noChangeAspect="1"/>
          </p:cNvPicPr>
          <p:nvPr/>
        </p:nvPicPr>
        <p:blipFill>
          <a:blip r:embed="rId4"/>
          <a:srcRect r="34398"/>
          <a:stretch>
            <a:fillRect/>
          </a:stretch>
        </p:blipFill>
        <p:spPr>
          <a:xfrm>
            <a:off x="11636295" y="3774748"/>
            <a:ext cx="3469958" cy="3526307"/>
          </a:xfrm>
          <a:prstGeom prst="rect">
            <a:avLst/>
          </a:prstGeom>
        </p:spPr>
      </p:pic>
      <p:grpSp>
        <p:nvGrpSpPr>
          <p:cNvPr id="6" name="Group 6"/>
          <p:cNvGrpSpPr/>
          <p:nvPr/>
        </p:nvGrpSpPr>
        <p:grpSpPr>
          <a:xfrm rot="-5400000">
            <a:off x="13947301" y="3323982"/>
            <a:ext cx="1416371" cy="901533"/>
            <a:chOff x="0" y="0"/>
            <a:chExt cx="897867" cy="571500"/>
          </a:xfrm>
        </p:grpSpPr>
        <p:sp>
          <p:nvSpPr>
            <p:cNvPr id="7" name="Freeform 7"/>
            <p:cNvSpPr/>
            <p:nvPr/>
          </p:nvSpPr>
          <p:spPr>
            <a:xfrm>
              <a:off x="0" y="255270"/>
              <a:ext cx="897867" cy="69850"/>
            </a:xfrm>
            <a:custGeom>
              <a:avLst/>
              <a:gdLst/>
              <a:ahLst/>
              <a:cxnLst/>
              <a:rect l="l" t="t" r="r" b="b"/>
              <a:pathLst>
                <a:path w="897867" h="69850">
                  <a:moveTo>
                    <a:pt x="607037" y="0"/>
                  </a:moveTo>
                  <a:lnTo>
                    <a:pt x="0" y="0"/>
                  </a:lnTo>
                  <a:lnTo>
                    <a:pt x="0" y="69850"/>
                  </a:lnTo>
                  <a:lnTo>
                    <a:pt x="897867" y="69850"/>
                  </a:lnTo>
                  <a:lnTo>
                    <a:pt x="897867" y="0"/>
                  </a:lnTo>
                  <a:close/>
                </a:path>
              </a:pathLst>
            </a:custGeom>
            <a:solidFill>
              <a:srgbClr val="F4F5EF"/>
            </a:solidFill>
          </p:spPr>
        </p:sp>
      </p:grpSp>
      <p:sp>
        <p:nvSpPr>
          <p:cNvPr id="8" name="TextBox 8"/>
          <p:cNvSpPr txBox="1"/>
          <p:nvPr/>
        </p:nvSpPr>
        <p:spPr>
          <a:xfrm>
            <a:off x="1028700" y="990600"/>
            <a:ext cx="11761624" cy="2153583"/>
          </a:xfrm>
          <a:prstGeom prst="rect">
            <a:avLst/>
          </a:prstGeom>
        </p:spPr>
        <p:txBody>
          <a:bodyPr lIns="0" tIns="0" rIns="0" bIns="0" rtlCol="0" anchor="t">
            <a:spAutoFit/>
          </a:bodyPr>
          <a:lstStyle/>
          <a:p>
            <a:pPr>
              <a:lnSpc>
                <a:spcPts val="8500"/>
              </a:lnSpc>
            </a:pPr>
            <a:r>
              <a:rPr lang="en-US" sz="6800" spc="224">
                <a:solidFill>
                  <a:srgbClr val="7ACB53"/>
                </a:solidFill>
                <a:latin typeface="Now Bold Bold"/>
              </a:rPr>
              <a:t>YELLOW FOODS AND DIGESTION</a:t>
            </a:r>
          </a:p>
        </p:txBody>
      </p:sp>
      <p:sp>
        <p:nvSpPr>
          <p:cNvPr id="9" name="TextBox 9"/>
          <p:cNvSpPr txBox="1"/>
          <p:nvPr/>
        </p:nvSpPr>
        <p:spPr>
          <a:xfrm>
            <a:off x="2604585" y="7664852"/>
            <a:ext cx="12501668" cy="1184275"/>
          </a:xfrm>
          <a:prstGeom prst="rect">
            <a:avLst/>
          </a:prstGeom>
        </p:spPr>
        <p:txBody>
          <a:bodyPr lIns="0" tIns="0" rIns="0" bIns="0" rtlCol="0" anchor="t">
            <a:spAutoFit/>
          </a:bodyPr>
          <a:lstStyle/>
          <a:p>
            <a:pPr algn="l">
              <a:lnSpc>
                <a:spcPts val="4759"/>
              </a:lnSpc>
            </a:pPr>
            <a:r>
              <a:rPr lang="en-US" sz="3400">
                <a:solidFill>
                  <a:srgbClr val="7ACB53"/>
                </a:solidFill>
                <a:latin typeface="Open Sans Light"/>
              </a:rPr>
              <a:t>Rich in fibre to support a healthy gut by keeping the digestive tract flowing and maintain bowel movements.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ACB53"/>
        </a:solidFill>
        <a:effectLst/>
      </p:bgPr>
    </p:bg>
    <p:spTree>
      <p:nvGrpSpPr>
        <p:cNvPr id="1" name=""/>
        <p:cNvGrpSpPr/>
        <p:nvPr/>
      </p:nvGrpSpPr>
      <p:grpSpPr>
        <a:xfrm>
          <a:off x="0" y="0"/>
          <a:ext cx="0" cy="0"/>
          <a:chOff x="0" y="0"/>
          <a:chExt cx="0" cy="0"/>
        </a:xfrm>
      </p:grpSpPr>
      <p:grpSp>
        <p:nvGrpSpPr>
          <p:cNvPr id="2" name="Group 2"/>
          <p:cNvGrpSpPr/>
          <p:nvPr/>
        </p:nvGrpSpPr>
        <p:grpSpPr>
          <a:xfrm>
            <a:off x="1658537" y="1175672"/>
            <a:ext cx="7329057" cy="4471622"/>
            <a:chOff x="0" y="0"/>
            <a:chExt cx="9772075" cy="5962163"/>
          </a:xfrm>
        </p:grpSpPr>
        <p:pic>
          <p:nvPicPr>
            <p:cNvPr id="3" name="Picture 3"/>
            <p:cNvPicPr>
              <a:picLocks noChangeAspect="1"/>
            </p:cNvPicPr>
            <p:nvPr/>
          </p:nvPicPr>
          <p:blipFill>
            <a:blip r:embed="rId2"/>
            <a:srcRect l="23748" r="23748"/>
            <a:stretch>
              <a:fillRect/>
            </a:stretch>
          </p:blipFill>
          <p:spPr>
            <a:xfrm>
              <a:off x="0" y="0"/>
              <a:ext cx="4695538" cy="5962163"/>
            </a:xfrm>
            <a:prstGeom prst="rect">
              <a:avLst/>
            </a:prstGeom>
          </p:spPr>
        </p:pic>
        <p:pic>
          <p:nvPicPr>
            <p:cNvPr id="4" name="Picture 4"/>
            <p:cNvPicPr>
              <a:picLocks noChangeAspect="1"/>
            </p:cNvPicPr>
            <p:nvPr/>
          </p:nvPicPr>
          <p:blipFill>
            <a:blip r:embed="rId3"/>
            <a:srcRect l="20466" r="20466"/>
            <a:stretch>
              <a:fillRect/>
            </a:stretch>
          </p:blipFill>
          <p:spPr>
            <a:xfrm>
              <a:off x="5076538" y="0"/>
              <a:ext cx="4695538" cy="5962163"/>
            </a:xfrm>
            <a:prstGeom prst="rect">
              <a:avLst/>
            </a:prstGeom>
          </p:spPr>
        </p:pic>
      </p:grpSp>
      <p:grpSp>
        <p:nvGrpSpPr>
          <p:cNvPr id="5" name="Group 5"/>
          <p:cNvGrpSpPr/>
          <p:nvPr/>
        </p:nvGrpSpPr>
        <p:grpSpPr>
          <a:xfrm>
            <a:off x="9300406" y="4639706"/>
            <a:ext cx="7329057" cy="4471622"/>
            <a:chOff x="0" y="0"/>
            <a:chExt cx="9772075" cy="5962163"/>
          </a:xfrm>
        </p:grpSpPr>
        <p:pic>
          <p:nvPicPr>
            <p:cNvPr id="6" name="Picture 6"/>
            <p:cNvPicPr>
              <a:picLocks noChangeAspect="1"/>
            </p:cNvPicPr>
            <p:nvPr/>
          </p:nvPicPr>
          <p:blipFill>
            <a:blip r:embed="rId4"/>
            <a:srcRect l="23797" r="23797"/>
            <a:stretch>
              <a:fillRect/>
            </a:stretch>
          </p:blipFill>
          <p:spPr>
            <a:xfrm>
              <a:off x="0" y="0"/>
              <a:ext cx="4695538" cy="5962163"/>
            </a:xfrm>
            <a:prstGeom prst="rect">
              <a:avLst/>
            </a:prstGeom>
          </p:spPr>
        </p:pic>
        <p:pic>
          <p:nvPicPr>
            <p:cNvPr id="7" name="Picture 7"/>
            <p:cNvPicPr>
              <a:picLocks noChangeAspect="1"/>
            </p:cNvPicPr>
            <p:nvPr/>
          </p:nvPicPr>
          <p:blipFill>
            <a:blip r:embed="rId5"/>
            <a:srcRect l="23739" r="23739"/>
            <a:stretch>
              <a:fillRect/>
            </a:stretch>
          </p:blipFill>
          <p:spPr>
            <a:xfrm>
              <a:off x="5076538" y="0"/>
              <a:ext cx="4695538" cy="5962163"/>
            </a:xfrm>
            <a:prstGeom prst="rect">
              <a:avLst/>
            </a:prstGeom>
          </p:spPr>
        </p:pic>
      </p:grpSp>
      <p:sp>
        <p:nvSpPr>
          <p:cNvPr id="8" name="AutoShape 8"/>
          <p:cNvSpPr/>
          <p:nvPr/>
        </p:nvSpPr>
        <p:spPr>
          <a:xfrm rot="-5400000">
            <a:off x="1671491" y="924898"/>
            <a:ext cx="1023799" cy="501547"/>
          </a:xfrm>
          <a:prstGeom prst="rect">
            <a:avLst/>
          </a:prstGeom>
          <a:solidFill>
            <a:srgbClr val="E5FB52"/>
          </a:solidFill>
        </p:spPr>
      </p:sp>
      <p:sp>
        <p:nvSpPr>
          <p:cNvPr id="9" name="AutoShape 9"/>
          <p:cNvSpPr/>
          <p:nvPr/>
        </p:nvSpPr>
        <p:spPr>
          <a:xfrm>
            <a:off x="13638154" y="8609781"/>
            <a:ext cx="1338712" cy="501547"/>
          </a:xfrm>
          <a:prstGeom prst="rect">
            <a:avLst/>
          </a:prstGeom>
          <a:solidFill>
            <a:srgbClr val="E5FB52"/>
          </a:solidFill>
        </p:spPr>
      </p:sp>
      <p:grpSp>
        <p:nvGrpSpPr>
          <p:cNvPr id="10" name="Group 10"/>
          <p:cNvGrpSpPr>
            <a:grpSpLocks noChangeAspect="1"/>
          </p:cNvGrpSpPr>
          <p:nvPr/>
        </p:nvGrpSpPr>
        <p:grpSpPr>
          <a:xfrm>
            <a:off x="16629463" y="634146"/>
            <a:ext cx="789109" cy="789109"/>
            <a:chOff x="0" y="0"/>
            <a:chExt cx="1708150" cy="1708150"/>
          </a:xfrm>
        </p:grpSpPr>
        <p:sp>
          <p:nvSpPr>
            <p:cNvPr id="11" name="Freeform 11"/>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4F5EF"/>
            </a:solidFill>
          </p:spPr>
        </p:sp>
      </p:grpSp>
      <p:grpSp>
        <p:nvGrpSpPr>
          <p:cNvPr id="12" name="Group 12"/>
          <p:cNvGrpSpPr/>
          <p:nvPr/>
        </p:nvGrpSpPr>
        <p:grpSpPr>
          <a:xfrm rot="-5400000">
            <a:off x="26596" y="9662665"/>
            <a:ext cx="2004208" cy="901533"/>
            <a:chOff x="0" y="0"/>
            <a:chExt cx="1270508" cy="571500"/>
          </a:xfrm>
        </p:grpSpPr>
        <p:sp>
          <p:nvSpPr>
            <p:cNvPr id="13" name="Freeform 13"/>
            <p:cNvSpPr/>
            <p:nvPr/>
          </p:nvSpPr>
          <p:spPr>
            <a:xfrm>
              <a:off x="0" y="255270"/>
              <a:ext cx="1270508" cy="69850"/>
            </a:xfrm>
            <a:custGeom>
              <a:avLst/>
              <a:gdLst/>
              <a:ahLst/>
              <a:cxnLst/>
              <a:rect l="l" t="t" r="r" b="b"/>
              <a:pathLst>
                <a:path w="1270508" h="69850">
                  <a:moveTo>
                    <a:pt x="979678" y="0"/>
                  </a:moveTo>
                  <a:lnTo>
                    <a:pt x="0" y="0"/>
                  </a:lnTo>
                  <a:lnTo>
                    <a:pt x="0" y="69850"/>
                  </a:lnTo>
                  <a:lnTo>
                    <a:pt x="1270508" y="69850"/>
                  </a:lnTo>
                  <a:lnTo>
                    <a:pt x="1270508" y="0"/>
                  </a:lnTo>
                  <a:close/>
                </a:path>
              </a:pathLst>
            </a:custGeom>
            <a:solidFill>
              <a:srgbClr val="F4F5EF"/>
            </a:solidFill>
          </p:spPr>
        </p:sp>
      </p:grpSp>
      <p:sp>
        <p:nvSpPr>
          <p:cNvPr id="14" name="TextBox 14"/>
          <p:cNvSpPr txBox="1"/>
          <p:nvPr/>
        </p:nvSpPr>
        <p:spPr>
          <a:xfrm>
            <a:off x="9300406" y="1835725"/>
            <a:ext cx="7329057" cy="2411697"/>
          </a:xfrm>
          <a:prstGeom prst="rect">
            <a:avLst/>
          </a:prstGeom>
        </p:spPr>
        <p:txBody>
          <a:bodyPr lIns="0" tIns="0" rIns="0" bIns="0" rtlCol="0" anchor="t">
            <a:spAutoFit/>
          </a:bodyPr>
          <a:lstStyle/>
          <a:p>
            <a:pPr algn="r">
              <a:lnSpc>
                <a:spcPts val="6364"/>
              </a:lnSpc>
            </a:pPr>
            <a:r>
              <a:rPr lang="en-US" sz="4546" spc="772">
                <a:solidFill>
                  <a:srgbClr val="E5FB52"/>
                </a:solidFill>
                <a:latin typeface="Now Bold"/>
              </a:rPr>
              <a:t>GREEN FOODS AND CARDIOVASCULAR HEALTH</a:t>
            </a:r>
          </a:p>
        </p:txBody>
      </p:sp>
      <p:sp>
        <p:nvSpPr>
          <p:cNvPr id="15" name="TextBox 15"/>
          <p:cNvSpPr txBox="1"/>
          <p:nvPr/>
        </p:nvSpPr>
        <p:spPr>
          <a:xfrm>
            <a:off x="1345725" y="6048323"/>
            <a:ext cx="7641869" cy="2420856"/>
          </a:xfrm>
          <a:prstGeom prst="rect">
            <a:avLst/>
          </a:prstGeom>
        </p:spPr>
        <p:txBody>
          <a:bodyPr lIns="0" tIns="0" rIns="0" bIns="0" rtlCol="0" anchor="t">
            <a:spAutoFit/>
          </a:bodyPr>
          <a:lstStyle/>
          <a:p>
            <a:pPr algn="ctr">
              <a:lnSpc>
                <a:spcPts val="4759"/>
              </a:lnSpc>
            </a:pPr>
            <a:r>
              <a:rPr lang="en-US" sz="3400" dirty="0">
                <a:solidFill>
                  <a:srgbClr val="000000"/>
                </a:solidFill>
                <a:latin typeface="Open Sans Light"/>
              </a:rPr>
              <a:t>·       </a:t>
            </a:r>
          </a:p>
          <a:p>
            <a:pPr algn="r">
              <a:lnSpc>
                <a:spcPts val="4759"/>
              </a:lnSpc>
            </a:pPr>
            <a:r>
              <a:rPr lang="en-US" sz="3400" dirty="0">
                <a:solidFill>
                  <a:srgbClr val="E5FB52"/>
                </a:solidFill>
                <a:latin typeface="Open Sans Light" panose="020B0604020202020204" charset="0"/>
                <a:ea typeface="Open Sans Light" panose="020B0604020202020204" charset="0"/>
                <a:cs typeface="Open Sans Light" panose="020B0604020202020204" charset="0"/>
              </a:rPr>
              <a:t>High </a:t>
            </a:r>
            <a:r>
              <a:rPr lang="en-US" sz="3400" dirty="0">
                <a:solidFill>
                  <a:srgbClr val="E5FB52"/>
                </a:solidFill>
                <a:latin typeface="Open Sans Light"/>
              </a:rPr>
              <a:t>in a variety of nutrients for cardiovascular health, such as vitamin K, folate, magnesium and potassium.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084D8"/>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2756898" y="2725251"/>
            <a:ext cx="12774204" cy="901533"/>
            <a:chOff x="0" y="0"/>
            <a:chExt cx="8097827" cy="571500"/>
          </a:xfrm>
        </p:grpSpPr>
        <p:sp>
          <p:nvSpPr>
            <p:cNvPr id="3" name="Freeform 3"/>
            <p:cNvSpPr/>
            <p:nvPr/>
          </p:nvSpPr>
          <p:spPr>
            <a:xfrm>
              <a:off x="0" y="255270"/>
              <a:ext cx="8097827" cy="69850"/>
            </a:xfrm>
            <a:custGeom>
              <a:avLst/>
              <a:gdLst/>
              <a:ahLst/>
              <a:cxnLst/>
              <a:rect l="l" t="t" r="r" b="b"/>
              <a:pathLst>
                <a:path w="8097827" h="69850">
                  <a:moveTo>
                    <a:pt x="7806997" y="0"/>
                  </a:moveTo>
                  <a:lnTo>
                    <a:pt x="0" y="0"/>
                  </a:lnTo>
                  <a:lnTo>
                    <a:pt x="0" y="69850"/>
                  </a:lnTo>
                  <a:lnTo>
                    <a:pt x="8097827" y="69850"/>
                  </a:lnTo>
                  <a:lnTo>
                    <a:pt x="8097827" y="0"/>
                  </a:lnTo>
                  <a:close/>
                </a:path>
              </a:pathLst>
            </a:custGeom>
            <a:solidFill>
              <a:srgbClr val="7ACB53"/>
            </a:solidFill>
          </p:spPr>
        </p:sp>
      </p:grpSp>
      <p:grpSp>
        <p:nvGrpSpPr>
          <p:cNvPr id="4" name="Group 4"/>
          <p:cNvGrpSpPr/>
          <p:nvPr/>
        </p:nvGrpSpPr>
        <p:grpSpPr>
          <a:xfrm>
            <a:off x="3559140" y="734860"/>
            <a:ext cx="11087008" cy="4408640"/>
            <a:chOff x="0" y="0"/>
            <a:chExt cx="14782678" cy="5878186"/>
          </a:xfrm>
        </p:grpSpPr>
        <p:pic>
          <p:nvPicPr>
            <p:cNvPr id="5" name="Picture 5"/>
            <p:cNvPicPr>
              <a:picLocks noChangeAspect="1"/>
            </p:cNvPicPr>
            <p:nvPr/>
          </p:nvPicPr>
          <p:blipFill>
            <a:blip r:embed="rId2"/>
            <a:srcRect l="10072" r="10072"/>
            <a:stretch>
              <a:fillRect/>
            </a:stretch>
          </p:blipFill>
          <p:spPr>
            <a:xfrm>
              <a:off x="0" y="0"/>
              <a:ext cx="7010339" cy="5878186"/>
            </a:xfrm>
            <a:prstGeom prst="rect">
              <a:avLst/>
            </a:prstGeom>
          </p:spPr>
        </p:pic>
        <p:pic>
          <p:nvPicPr>
            <p:cNvPr id="6" name="Picture 6"/>
            <p:cNvPicPr>
              <a:picLocks noChangeAspect="1"/>
            </p:cNvPicPr>
            <p:nvPr/>
          </p:nvPicPr>
          <p:blipFill>
            <a:blip r:embed="rId3"/>
            <a:srcRect l="10246" r="10246"/>
            <a:stretch>
              <a:fillRect/>
            </a:stretch>
          </p:blipFill>
          <p:spPr>
            <a:xfrm>
              <a:off x="7772339" y="0"/>
              <a:ext cx="7010339" cy="5878186"/>
            </a:xfrm>
            <a:prstGeom prst="rect">
              <a:avLst/>
            </a:prstGeom>
          </p:spPr>
        </p:pic>
      </p:grpSp>
      <p:sp>
        <p:nvSpPr>
          <p:cNvPr id="7" name="AutoShape 7"/>
          <p:cNvSpPr/>
          <p:nvPr/>
        </p:nvSpPr>
        <p:spPr>
          <a:xfrm rot="5400000">
            <a:off x="14921640" y="1831253"/>
            <a:ext cx="1218924" cy="569073"/>
          </a:xfrm>
          <a:prstGeom prst="rect">
            <a:avLst/>
          </a:prstGeom>
          <a:solidFill>
            <a:srgbClr val="7ACB53"/>
          </a:solidFill>
        </p:spPr>
      </p:sp>
      <p:grpSp>
        <p:nvGrpSpPr>
          <p:cNvPr id="8" name="Group 8"/>
          <p:cNvGrpSpPr>
            <a:grpSpLocks noChangeAspect="1"/>
          </p:cNvGrpSpPr>
          <p:nvPr/>
        </p:nvGrpSpPr>
        <p:grpSpPr>
          <a:xfrm>
            <a:off x="2048015" y="4112958"/>
            <a:ext cx="1030542" cy="1030542"/>
            <a:chOff x="0" y="0"/>
            <a:chExt cx="1708150" cy="1708150"/>
          </a:xfrm>
        </p:grpSpPr>
        <p:sp>
          <p:nvSpPr>
            <p:cNvPr id="9" name="Freeform 9"/>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ACB53"/>
            </a:solidFill>
          </p:spPr>
        </p:sp>
      </p:grpSp>
      <p:sp>
        <p:nvSpPr>
          <p:cNvPr id="10" name="TextBox 10"/>
          <p:cNvSpPr txBox="1"/>
          <p:nvPr/>
        </p:nvSpPr>
        <p:spPr>
          <a:xfrm>
            <a:off x="3719393" y="5539767"/>
            <a:ext cx="10766503" cy="2153583"/>
          </a:xfrm>
          <a:prstGeom prst="rect">
            <a:avLst/>
          </a:prstGeom>
        </p:spPr>
        <p:txBody>
          <a:bodyPr lIns="0" tIns="0" rIns="0" bIns="0" rtlCol="0" anchor="t">
            <a:spAutoFit/>
          </a:bodyPr>
          <a:lstStyle/>
          <a:p>
            <a:pPr algn="ctr">
              <a:lnSpc>
                <a:spcPts val="8500"/>
              </a:lnSpc>
            </a:pPr>
            <a:r>
              <a:rPr lang="en-US" sz="6800" spc="224">
                <a:solidFill>
                  <a:srgbClr val="333243"/>
                </a:solidFill>
                <a:latin typeface="Now Bold Bold"/>
              </a:rPr>
              <a:t>BLUE-PURPLE FOODS AND COGNITION</a:t>
            </a:r>
          </a:p>
        </p:txBody>
      </p:sp>
      <p:sp>
        <p:nvSpPr>
          <p:cNvPr id="11" name="TextBox 11"/>
          <p:cNvSpPr txBox="1"/>
          <p:nvPr/>
        </p:nvSpPr>
        <p:spPr>
          <a:xfrm>
            <a:off x="4152066" y="7626675"/>
            <a:ext cx="9983867" cy="1184275"/>
          </a:xfrm>
          <a:prstGeom prst="rect">
            <a:avLst/>
          </a:prstGeom>
        </p:spPr>
        <p:txBody>
          <a:bodyPr lIns="0" tIns="0" rIns="0" bIns="0" rtlCol="0" anchor="t">
            <a:spAutoFit/>
          </a:bodyPr>
          <a:lstStyle/>
          <a:p>
            <a:pPr algn="ctr">
              <a:lnSpc>
                <a:spcPts val="4759"/>
              </a:lnSpc>
            </a:pPr>
            <a:r>
              <a:rPr lang="en-US" sz="3400">
                <a:solidFill>
                  <a:srgbClr val="333243"/>
                </a:solidFill>
                <a:latin typeface="Open Sans Light"/>
              </a:rPr>
              <a:t>Rich in polyphenol (a micronutrient) which supports</a:t>
            </a:r>
          </a:p>
          <a:p>
            <a:pPr algn="ctr">
              <a:lnSpc>
                <a:spcPts val="4759"/>
              </a:lnSpc>
            </a:pPr>
            <a:r>
              <a:rPr lang="en-US" sz="3400">
                <a:solidFill>
                  <a:srgbClr val="333243"/>
                </a:solidFill>
                <a:latin typeface="Open Sans Light"/>
              </a:rPr>
              <a:t>learning, memory, and mood.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4F5EF"/>
        </a:solidFill>
        <a:effectLst/>
      </p:bgPr>
    </p:bg>
    <p:spTree>
      <p:nvGrpSpPr>
        <p:cNvPr id="1" name=""/>
        <p:cNvGrpSpPr/>
        <p:nvPr/>
      </p:nvGrpSpPr>
      <p:grpSpPr>
        <a:xfrm>
          <a:off x="0" y="0"/>
          <a:ext cx="0" cy="0"/>
          <a:chOff x="0" y="0"/>
          <a:chExt cx="0" cy="0"/>
        </a:xfrm>
      </p:grpSpPr>
      <p:sp>
        <p:nvSpPr>
          <p:cNvPr id="2" name="TextBox 2"/>
          <p:cNvSpPr txBox="1"/>
          <p:nvPr/>
        </p:nvSpPr>
        <p:spPr>
          <a:xfrm>
            <a:off x="6529164" y="2972512"/>
            <a:ext cx="10279369" cy="4185141"/>
          </a:xfrm>
          <a:prstGeom prst="rect">
            <a:avLst/>
          </a:prstGeom>
        </p:spPr>
        <p:txBody>
          <a:bodyPr lIns="0" tIns="0" rIns="0" bIns="0" rtlCol="0" anchor="t">
            <a:spAutoFit/>
          </a:bodyPr>
          <a:lstStyle/>
          <a:p>
            <a:pPr marL="604519" lvl="1" indent="-302259">
              <a:lnSpc>
                <a:spcPts val="4759"/>
              </a:lnSpc>
              <a:buFont typeface="Arial"/>
              <a:buChar char="•"/>
            </a:pPr>
            <a:r>
              <a:rPr lang="en-US" sz="2800" spc="112">
                <a:solidFill>
                  <a:srgbClr val="7ACB53"/>
                </a:solidFill>
                <a:latin typeface="Now"/>
              </a:rPr>
              <a:t>Fruits and vegetables are one of the most important components of our diets as they are packed with vitamins, minerals and fibre.</a:t>
            </a:r>
          </a:p>
          <a:p>
            <a:pPr marL="604519" lvl="1" indent="-302259">
              <a:lnSpc>
                <a:spcPts val="4759"/>
              </a:lnSpc>
              <a:buFont typeface="Arial"/>
              <a:buChar char="•"/>
            </a:pPr>
            <a:r>
              <a:rPr lang="en-US" sz="2799" spc="111">
                <a:solidFill>
                  <a:srgbClr val="7ACB53"/>
                </a:solidFill>
                <a:latin typeface="Now"/>
              </a:rPr>
              <a:t>We should aim to eat 5 portion a day for </a:t>
            </a:r>
            <a:r>
              <a:rPr lang="en-US" sz="2800" spc="112">
                <a:solidFill>
                  <a:srgbClr val="7ACB53"/>
                </a:solidFill>
                <a:latin typeface="Now"/>
              </a:rPr>
              <a:t>overall good health.</a:t>
            </a:r>
          </a:p>
          <a:p>
            <a:pPr marL="604520" lvl="1" indent="-302260">
              <a:lnSpc>
                <a:spcPts val="4760"/>
              </a:lnSpc>
              <a:buFont typeface="Arial"/>
              <a:buChar char="•"/>
            </a:pPr>
            <a:r>
              <a:rPr lang="en-US" sz="2799" spc="111">
                <a:solidFill>
                  <a:srgbClr val="7ACB53"/>
                </a:solidFill>
                <a:latin typeface="Now"/>
              </a:rPr>
              <a:t>There are many sources and having a variety of these is important!</a:t>
            </a:r>
          </a:p>
        </p:txBody>
      </p:sp>
      <p:sp>
        <p:nvSpPr>
          <p:cNvPr id="3" name="AutoShape 3"/>
          <p:cNvSpPr/>
          <p:nvPr/>
        </p:nvSpPr>
        <p:spPr>
          <a:xfrm>
            <a:off x="1238642" y="1186869"/>
            <a:ext cx="4473879" cy="6214162"/>
          </a:xfrm>
          <a:prstGeom prst="rect">
            <a:avLst/>
          </a:prstGeom>
          <a:solidFill>
            <a:srgbClr val="7ACB53"/>
          </a:solidFill>
        </p:spPr>
      </p:sp>
      <p:grpSp>
        <p:nvGrpSpPr>
          <p:cNvPr id="4" name="Group 4"/>
          <p:cNvGrpSpPr>
            <a:grpSpLocks noChangeAspect="1"/>
          </p:cNvGrpSpPr>
          <p:nvPr/>
        </p:nvGrpSpPr>
        <p:grpSpPr>
          <a:xfrm>
            <a:off x="1028700" y="8469191"/>
            <a:ext cx="789109" cy="789109"/>
            <a:chOff x="0" y="0"/>
            <a:chExt cx="1708150" cy="1708150"/>
          </a:xfrm>
        </p:grpSpPr>
        <p:sp>
          <p:nvSpPr>
            <p:cNvPr id="5" name="Freeform 5"/>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ACB53"/>
            </a:solidFill>
          </p:spPr>
        </p:sp>
      </p:grpSp>
      <p:grpSp>
        <p:nvGrpSpPr>
          <p:cNvPr id="6" name="Group 6"/>
          <p:cNvGrpSpPr/>
          <p:nvPr/>
        </p:nvGrpSpPr>
        <p:grpSpPr>
          <a:xfrm rot="-5400000">
            <a:off x="16120734" y="-51891"/>
            <a:ext cx="2277131" cy="901533"/>
            <a:chOff x="0" y="0"/>
            <a:chExt cx="1443520" cy="571500"/>
          </a:xfrm>
        </p:grpSpPr>
        <p:sp>
          <p:nvSpPr>
            <p:cNvPr id="7" name="Freeform 7"/>
            <p:cNvSpPr/>
            <p:nvPr/>
          </p:nvSpPr>
          <p:spPr>
            <a:xfrm>
              <a:off x="0" y="255270"/>
              <a:ext cx="1443520" cy="69850"/>
            </a:xfrm>
            <a:custGeom>
              <a:avLst/>
              <a:gdLst/>
              <a:ahLst/>
              <a:cxnLst/>
              <a:rect l="l" t="t" r="r" b="b"/>
              <a:pathLst>
                <a:path w="1443520" h="69850">
                  <a:moveTo>
                    <a:pt x="1152690" y="0"/>
                  </a:moveTo>
                  <a:lnTo>
                    <a:pt x="0" y="0"/>
                  </a:lnTo>
                  <a:lnTo>
                    <a:pt x="0" y="69850"/>
                  </a:lnTo>
                  <a:lnTo>
                    <a:pt x="1443520" y="69850"/>
                  </a:lnTo>
                  <a:lnTo>
                    <a:pt x="1443520" y="0"/>
                  </a:lnTo>
                  <a:close/>
                </a:path>
              </a:pathLst>
            </a:custGeom>
            <a:solidFill>
              <a:srgbClr val="7ACB53"/>
            </a:solidFill>
          </p:spPr>
        </p:sp>
      </p:gr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411131" y="6211855"/>
            <a:ext cx="4114800" cy="4114800"/>
          </a:xfrm>
          <a:prstGeom prst="rect">
            <a:avLst/>
          </a:prstGeom>
        </p:spPr>
      </p:pic>
      <p:pic>
        <p:nvPicPr>
          <p:cNvPr id="9" name="Picture 9"/>
          <p:cNvPicPr>
            <a:picLocks noChangeAspect="1"/>
          </p:cNvPicPr>
          <p:nvPr/>
        </p:nvPicPr>
        <p:blipFill>
          <a:blip r:embed="rId4"/>
          <a:srcRect l="5315" t="9212" r="5858" b="4053"/>
          <a:stretch>
            <a:fillRect/>
          </a:stretch>
        </p:blipFill>
        <p:spPr>
          <a:xfrm>
            <a:off x="695946" y="1810365"/>
            <a:ext cx="5559270" cy="4738542"/>
          </a:xfrm>
          <a:prstGeom prst="rect">
            <a:avLst/>
          </a:prstGeom>
        </p:spPr>
      </p:pic>
      <p:sp>
        <p:nvSpPr>
          <p:cNvPr id="10" name="AutoShape 10"/>
          <p:cNvSpPr/>
          <p:nvPr/>
        </p:nvSpPr>
        <p:spPr>
          <a:xfrm>
            <a:off x="516800" y="5886079"/>
            <a:ext cx="1023799" cy="501547"/>
          </a:xfrm>
          <a:prstGeom prst="rect">
            <a:avLst/>
          </a:prstGeom>
          <a:solidFill>
            <a:srgbClr val="7ACB53"/>
          </a:solidFill>
        </p:spPr>
      </p:sp>
      <p:sp>
        <p:nvSpPr>
          <p:cNvPr id="11" name="TextBox 11"/>
          <p:cNvSpPr txBox="1"/>
          <p:nvPr/>
        </p:nvSpPr>
        <p:spPr>
          <a:xfrm>
            <a:off x="6529164" y="1772265"/>
            <a:ext cx="9263321" cy="1066483"/>
          </a:xfrm>
          <a:prstGeom prst="rect">
            <a:avLst/>
          </a:prstGeom>
        </p:spPr>
        <p:txBody>
          <a:bodyPr lIns="0" tIns="0" rIns="0" bIns="0" rtlCol="0" anchor="t">
            <a:spAutoFit/>
          </a:bodyPr>
          <a:lstStyle/>
          <a:p>
            <a:pPr>
              <a:lnSpc>
                <a:spcPts val="8500"/>
              </a:lnSpc>
            </a:pPr>
            <a:r>
              <a:rPr lang="en-US" sz="6800" spc="224">
                <a:solidFill>
                  <a:srgbClr val="7ACB53"/>
                </a:solidFill>
                <a:latin typeface="Now Bold Bold"/>
              </a:rPr>
              <a:t>TO TAKE HOME</a:t>
            </a:r>
          </a:p>
        </p:txBody>
      </p:sp>
      <p:sp>
        <p:nvSpPr>
          <p:cNvPr id="12" name="TextBox 12"/>
          <p:cNvSpPr txBox="1"/>
          <p:nvPr/>
        </p:nvSpPr>
        <p:spPr>
          <a:xfrm>
            <a:off x="6529164" y="7769510"/>
            <a:ext cx="6211491" cy="894715"/>
          </a:xfrm>
          <a:prstGeom prst="rect">
            <a:avLst/>
          </a:prstGeom>
        </p:spPr>
        <p:txBody>
          <a:bodyPr lIns="0" tIns="0" rIns="0" bIns="0" rtlCol="0" anchor="t">
            <a:spAutoFit/>
          </a:bodyPr>
          <a:lstStyle/>
          <a:p>
            <a:pPr algn="ctr">
              <a:lnSpc>
                <a:spcPts val="7280"/>
              </a:lnSpc>
            </a:pPr>
            <a:r>
              <a:rPr lang="en-US" sz="5200">
                <a:solidFill>
                  <a:srgbClr val="FF5757"/>
                </a:solidFill>
                <a:latin typeface="Now Bold"/>
              </a:rPr>
              <a:t>EA</a:t>
            </a:r>
            <a:r>
              <a:rPr lang="en-US" sz="5200">
                <a:solidFill>
                  <a:srgbClr val="FF914D"/>
                </a:solidFill>
                <a:latin typeface="Now Bold"/>
              </a:rPr>
              <a:t>T TH</a:t>
            </a:r>
            <a:r>
              <a:rPr lang="en-US" sz="5200">
                <a:solidFill>
                  <a:srgbClr val="E5FB52"/>
                </a:solidFill>
                <a:latin typeface="Now Bold"/>
              </a:rPr>
              <a:t>E R</a:t>
            </a:r>
            <a:r>
              <a:rPr lang="en-US" sz="5200">
                <a:solidFill>
                  <a:srgbClr val="7ACB53"/>
                </a:solidFill>
                <a:latin typeface="Now Bold"/>
              </a:rPr>
              <a:t>AIN</a:t>
            </a:r>
            <a:r>
              <a:rPr lang="en-US" sz="5200">
                <a:solidFill>
                  <a:srgbClr val="A084D8"/>
                </a:solidFill>
                <a:latin typeface="Now Bold"/>
              </a:rPr>
              <a:t>BOW</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ACB53"/>
        </a:solidFill>
        <a:effectLst/>
      </p:bgPr>
    </p:bg>
    <p:spTree>
      <p:nvGrpSpPr>
        <p:cNvPr id="1" name=""/>
        <p:cNvGrpSpPr/>
        <p:nvPr/>
      </p:nvGrpSpPr>
      <p:grpSpPr>
        <a:xfrm>
          <a:off x="0" y="0"/>
          <a:ext cx="0" cy="0"/>
          <a:chOff x="0" y="0"/>
          <a:chExt cx="0" cy="0"/>
        </a:xfrm>
      </p:grpSpPr>
      <p:sp>
        <p:nvSpPr>
          <p:cNvPr id="2" name="TextBox 2"/>
          <p:cNvSpPr txBox="1"/>
          <p:nvPr/>
        </p:nvSpPr>
        <p:spPr>
          <a:xfrm>
            <a:off x="1028700" y="990600"/>
            <a:ext cx="10501975" cy="2138045"/>
          </a:xfrm>
          <a:prstGeom prst="rect">
            <a:avLst/>
          </a:prstGeom>
        </p:spPr>
        <p:txBody>
          <a:bodyPr lIns="0" tIns="0" rIns="0" bIns="0" rtlCol="0" anchor="t">
            <a:spAutoFit/>
          </a:bodyPr>
          <a:lstStyle/>
          <a:p>
            <a:pPr>
              <a:lnSpc>
                <a:spcPts val="8500"/>
              </a:lnSpc>
            </a:pPr>
            <a:r>
              <a:rPr lang="en-US" sz="6800" spc="224">
                <a:solidFill>
                  <a:srgbClr val="E5FB52"/>
                </a:solidFill>
                <a:latin typeface="Now Bold Bold"/>
              </a:rPr>
              <a:t>LEARNING OBJECTIVES</a:t>
            </a:r>
          </a:p>
        </p:txBody>
      </p:sp>
      <p:grpSp>
        <p:nvGrpSpPr>
          <p:cNvPr id="3" name="Group 3"/>
          <p:cNvGrpSpPr/>
          <p:nvPr/>
        </p:nvGrpSpPr>
        <p:grpSpPr>
          <a:xfrm>
            <a:off x="2088676" y="4622717"/>
            <a:ext cx="13688203" cy="3847665"/>
            <a:chOff x="0" y="0"/>
            <a:chExt cx="18250938" cy="5130220"/>
          </a:xfrm>
        </p:grpSpPr>
        <p:sp>
          <p:nvSpPr>
            <p:cNvPr id="4" name="TextBox 4"/>
            <p:cNvSpPr txBox="1"/>
            <p:nvPr/>
          </p:nvSpPr>
          <p:spPr>
            <a:xfrm>
              <a:off x="0" y="-57150"/>
              <a:ext cx="18250938" cy="742103"/>
            </a:xfrm>
            <a:prstGeom prst="rect">
              <a:avLst/>
            </a:prstGeom>
          </p:spPr>
          <p:txBody>
            <a:bodyPr lIns="0" tIns="0" rIns="0" bIns="0" rtlCol="0" anchor="t">
              <a:spAutoFit/>
            </a:bodyPr>
            <a:lstStyle/>
            <a:p>
              <a:pPr>
                <a:lnSpc>
                  <a:spcPts val="4759"/>
                </a:lnSpc>
              </a:pPr>
              <a:r>
                <a:rPr lang="en-US" sz="3400" spc="578">
                  <a:solidFill>
                    <a:srgbClr val="E5FB52"/>
                  </a:solidFill>
                  <a:latin typeface="Now Bold"/>
                </a:rPr>
                <a:t>BY THE END YOU SHOULD:</a:t>
              </a:r>
            </a:p>
          </p:txBody>
        </p:sp>
        <p:sp>
          <p:nvSpPr>
            <p:cNvPr id="5" name="TextBox 5"/>
            <p:cNvSpPr txBox="1"/>
            <p:nvPr/>
          </p:nvSpPr>
          <p:spPr>
            <a:xfrm>
              <a:off x="0" y="1233436"/>
              <a:ext cx="18250938" cy="3896784"/>
            </a:xfrm>
            <a:prstGeom prst="rect">
              <a:avLst/>
            </a:prstGeom>
          </p:spPr>
          <p:txBody>
            <a:bodyPr lIns="0" tIns="0" rIns="0" bIns="0" rtlCol="0" anchor="t">
              <a:spAutoFit/>
            </a:bodyPr>
            <a:lstStyle/>
            <a:p>
              <a:pPr marL="604519" lvl="1" indent="-302259">
                <a:lnSpc>
                  <a:spcPts val="4759"/>
                </a:lnSpc>
                <a:buFont typeface="Arial"/>
                <a:buChar char="•"/>
              </a:pPr>
              <a:r>
                <a:rPr lang="en-US" sz="2799" spc="111">
                  <a:solidFill>
                    <a:srgbClr val="F4F5EF"/>
                  </a:solidFill>
                  <a:latin typeface="Now"/>
                </a:rPr>
                <a:t>Have an understanding of why fruits and vegetables are important</a:t>
              </a:r>
            </a:p>
            <a:p>
              <a:pPr marL="604519" lvl="1" indent="-302259">
                <a:lnSpc>
                  <a:spcPts val="4759"/>
                </a:lnSpc>
                <a:buFont typeface="Arial"/>
                <a:buChar char="•"/>
              </a:pPr>
              <a:r>
                <a:rPr lang="en-US" sz="2799" spc="111">
                  <a:solidFill>
                    <a:srgbClr val="F4F5EF"/>
                  </a:solidFill>
                  <a:latin typeface="Now"/>
                </a:rPr>
                <a:t>Know how many portions of fruit and vegetables you should have a day</a:t>
              </a:r>
            </a:p>
            <a:p>
              <a:pPr marL="604520" lvl="1" indent="-302260">
                <a:lnSpc>
                  <a:spcPts val="4759"/>
                </a:lnSpc>
                <a:buFont typeface="Arial"/>
                <a:buChar char="•"/>
              </a:pPr>
              <a:r>
                <a:rPr lang="en-US" sz="2799" spc="111">
                  <a:solidFill>
                    <a:srgbClr val="F4F5EF"/>
                  </a:solidFill>
                  <a:latin typeface="Now"/>
                </a:rPr>
                <a:t>Be able to name some different types of fruit and vegetables, and how much is needed to count as a portion</a:t>
              </a:r>
            </a:p>
          </p:txBody>
        </p:sp>
      </p:grpSp>
      <p:sp>
        <p:nvSpPr>
          <p:cNvPr id="6" name="AutoShape 6"/>
          <p:cNvSpPr/>
          <p:nvPr/>
        </p:nvSpPr>
        <p:spPr>
          <a:xfrm>
            <a:off x="14395937" y="1028700"/>
            <a:ext cx="1828617" cy="569073"/>
          </a:xfrm>
          <a:prstGeom prst="rect">
            <a:avLst/>
          </a:prstGeom>
          <a:solidFill>
            <a:srgbClr val="F4F5EF"/>
          </a:solidFill>
        </p:spPr>
      </p:sp>
      <p:grpSp>
        <p:nvGrpSpPr>
          <p:cNvPr id="7" name="Group 7"/>
          <p:cNvGrpSpPr/>
          <p:nvPr/>
        </p:nvGrpSpPr>
        <p:grpSpPr>
          <a:xfrm rot="5400000">
            <a:off x="563151" y="9723849"/>
            <a:ext cx="1832631" cy="901533"/>
            <a:chOff x="0" y="0"/>
            <a:chExt cx="1161742" cy="571500"/>
          </a:xfrm>
        </p:grpSpPr>
        <p:sp>
          <p:nvSpPr>
            <p:cNvPr id="8" name="Freeform 8"/>
            <p:cNvSpPr/>
            <p:nvPr/>
          </p:nvSpPr>
          <p:spPr>
            <a:xfrm>
              <a:off x="0" y="255270"/>
              <a:ext cx="1161742" cy="69850"/>
            </a:xfrm>
            <a:custGeom>
              <a:avLst/>
              <a:gdLst/>
              <a:ahLst/>
              <a:cxnLst/>
              <a:rect l="l" t="t" r="r" b="b"/>
              <a:pathLst>
                <a:path w="1161742" h="69850">
                  <a:moveTo>
                    <a:pt x="870912" y="0"/>
                  </a:moveTo>
                  <a:lnTo>
                    <a:pt x="0" y="0"/>
                  </a:lnTo>
                  <a:lnTo>
                    <a:pt x="0" y="69850"/>
                  </a:lnTo>
                  <a:lnTo>
                    <a:pt x="1161742" y="69850"/>
                  </a:lnTo>
                  <a:lnTo>
                    <a:pt x="1161742" y="0"/>
                  </a:lnTo>
                  <a:close/>
                </a:path>
              </a:pathLst>
            </a:custGeom>
            <a:solidFill>
              <a:srgbClr val="F4F5EF"/>
            </a:solidFill>
          </p:spPr>
        </p:sp>
      </p:grpSp>
      <p:grpSp>
        <p:nvGrpSpPr>
          <p:cNvPr id="9" name="Group 9"/>
          <p:cNvGrpSpPr>
            <a:grpSpLocks noChangeAspect="1"/>
          </p:cNvGrpSpPr>
          <p:nvPr/>
        </p:nvGrpSpPr>
        <p:grpSpPr>
          <a:xfrm>
            <a:off x="15776879" y="1825535"/>
            <a:ext cx="895350" cy="895350"/>
            <a:chOff x="0" y="0"/>
            <a:chExt cx="1708150" cy="1708150"/>
          </a:xfrm>
        </p:grpSpPr>
        <p:sp>
          <p:nvSpPr>
            <p:cNvPr id="10" name="Freeform 10"/>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4F5EF"/>
            </a:solidFill>
          </p:spPr>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4F5EF"/>
        </a:solidFill>
        <a:effectLst/>
      </p:bgPr>
    </p:bg>
    <p:spTree>
      <p:nvGrpSpPr>
        <p:cNvPr id="1" name=""/>
        <p:cNvGrpSpPr/>
        <p:nvPr/>
      </p:nvGrpSpPr>
      <p:grpSpPr>
        <a:xfrm>
          <a:off x="0" y="0"/>
          <a:ext cx="0" cy="0"/>
          <a:chOff x="0" y="0"/>
          <a:chExt cx="0" cy="0"/>
        </a:xfrm>
      </p:grpSpPr>
      <p:sp>
        <p:nvSpPr>
          <p:cNvPr id="2" name="AutoShape 2"/>
          <p:cNvSpPr/>
          <p:nvPr/>
        </p:nvSpPr>
        <p:spPr>
          <a:xfrm>
            <a:off x="14931866" y="1409700"/>
            <a:ext cx="2569143" cy="8125573"/>
          </a:xfrm>
          <a:prstGeom prst="rect">
            <a:avLst/>
          </a:prstGeom>
          <a:solidFill>
            <a:srgbClr val="7ACB53"/>
          </a:solidFill>
        </p:spPr>
      </p:sp>
      <p:grpSp>
        <p:nvGrpSpPr>
          <p:cNvPr id="3" name="Group 3"/>
          <p:cNvGrpSpPr/>
          <p:nvPr/>
        </p:nvGrpSpPr>
        <p:grpSpPr>
          <a:xfrm>
            <a:off x="14671271" y="1028700"/>
            <a:ext cx="2588029" cy="8264316"/>
            <a:chOff x="0" y="0"/>
            <a:chExt cx="3450705" cy="11019088"/>
          </a:xfrm>
        </p:grpSpPr>
        <p:pic>
          <p:nvPicPr>
            <p:cNvPr id="4" name="Picture 4"/>
            <p:cNvPicPr>
              <a:picLocks noChangeAspect="1"/>
            </p:cNvPicPr>
            <p:nvPr/>
          </p:nvPicPr>
          <p:blipFill>
            <a:blip r:embed="rId2"/>
            <a:srcRect l="34342" t="-62517" r="34342" b="-62517"/>
            <a:stretch>
              <a:fillRect/>
            </a:stretch>
          </p:blipFill>
          <p:spPr>
            <a:xfrm>
              <a:off x="0" y="0"/>
              <a:ext cx="3450705" cy="11019088"/>
            </a:xfrm>
            <a:prstGeom prst="rect">
              <a:avLst/>
            </a:prstGeom>
          </p:spPr>
        </p:pic>
      </p:grpSp>
      <p:grpSp>
        <p:nvGrpSpPr>
          <p:cNvPr id="5" name="Group 5"/>
          <p:cNvGrpSpPr/>
          <p:nvPr/>
        </p:nvGrpSpPr>
        <p:grpSpPr>
          <a:xfrm>
            <a:off x="713787" y="1028700"/>
            <a:ext cx="8454556" cy="4129078"/>
            <a:chOff x="0" y="0"/>
            <a:chExt cx="11272742" cy="5505437"/>
          </a:xfrm>
        </p:grpSpPr>
        <p:sp>
          <p:nvSpPr>
            <p:cNvPr id="6" name="TextBox 6"/>
            <p:cNvSpPr txBox="1"/>
            <p:nvPr/>
          </p:nvSpPr>
          <p:spPr>
            <a:xfrm>
              <a:off x="419884" y="-38100"/>
              <a:ext cx="10852858" cy="2858744"/>
            </a:xfrm>
            <a:prstGeom prst="rect">
              <a:avLst/>
            </a:prstGeom>
          </p:spPr>
          <p:txBody>
            <a:bodyPr lIns="0" tIns="0" rIns="0" bIns="0" rtlCol="0" anchor="t">
              <a:spAutoFit/>
            </a:bodyPr>
            <a:lstStyle/>
            <a:p>
              <a:pPr>
                <a:lnSpc>
                  <a:spcPts val="8500"/>
                </a:lnSpc>
              </a:pPr>
              <a:r>
                <a:rPr lang="en-US" sz="6800" spc="224">
                  <a:solidFill>
                    <a:srgbClr val="7ACB53"/>
                  </a:solidFill>
                  <a:latin typeface="Now Bold Bold"/>
                </a:rPr>
                <a:t>Why are they so important?</a:t>
              </a:r>
            </a:p>
          </p:txBody>
        </p:sp>
        <p:grpSp>
          <p:nvGrpSpPr>
            <p:cNvPr id="7" name="Group 7"/>
            <p:cNvGrpSpPr/>
            <p:nvPr/>
          </p:nvGrpSpPr>
          <p:grpSpPr>
            <a:xfrm rot="5400000">
              <a:off x="-478816" y="3824577"/>
              <a:ext cx="2159676" cy="1202044"/>
              <a:chOff x="0" y="0"/>
              <a:chExt cx="1026797" cy="571500"/>
            </a:xfrm>
          </p:grpSpPr>
          <p:sp>
            <p:nvSpPr>
              <p:cNvPr id="8" name="Freeform 8"/>
              <p:cNvSpPr/>
              <p:nvPr/>
            </p:nvSpPr>
            <p:spPr>
              <a:xfrm>
                <a:off x="0" y="255270"/>
                <a:ext cx="1026797" cy="69850"/>
              </a:xfrm>
              <a:custGeom>
                <a:avLst/>
                <a:gdLst/>
                <a:ahLst/>
                <a:cxnLst/>
                <a:rect l="l" t="t" r="r" b="b"/>
                <a:pathLst>
                  <a:path w="1026797" h="69850">
                    <a:moveTo>
                      <a:pt x="735967" y="0"/>
                    </a:moveTo>
                    <a:lnTo>
                      <a:pt x="0" y="0"/>
                    </a:lnTo>
                    <a:lnTo>
                      <a:pt x="0" y="69850"/>
                    </a:lnTo>
                    <a:lnTo>
                      <a:pt x="1026797" y="69850"/>
                    </a:lnTo>
                    <a:lnTo>
                      <a:pt x="1026797" y="0"/>
                    </a:lnTo>
                    <a:close/>
                  </a:path>
                </a:pathLst>
              </a:custGeom>
              <a:solidFill>
                <a:srgbClr val="7ACB53"/>
              </a:solidFill>
            </p:spPr>
          </p:sp>
        </p:grpSp>
      </p:grpSp>
      <p:sp>
        <p:nvSpPr>
          <p:cNvPr id="9" name="AutoShape 9"/>
          <p:cNvSpPr/>
          <p:nvPr/>
        </p:nvSpPr>
        <p:spPr>
          <a:xfrm>
            <a:off x="13831199" y="1028700"/>
            <a:ext cx="1680143" cy="569073"/>
          </a:xfrm>
          <a:prstGeom prst="rect">
            <a:avLst/>
          </a:prstGeom>
          <a:solidFill>
            <a:srgbClr val="7ACB53"/>
          </a:solidFill>
        </p:spPr>
      </p:sp>
      <p:grpSp>
        <p:nvGrpSpPr>
          <p:cNvPr id="10" name="Group 10"/>
          <p:cNvGrpSpPr>
            <a:grpSpLocks noChangeAspect="1"/>
          </p:cNvGrpSpPr>
          <p:nvPr/>
        </p:nvGrpSpPr>
        <p:grpSpPr>
          <a:xfrm>
            <a:off x="1028700" y="7789121"/>
            <a:ext cx="1469179" cy="1469179"/>
            <a:chOff x="0" y="0"/>
            <a:chExt cx="1708150" cy="1708150"/>
          </a:xfrm>
        </p:grpSpPr>
        <p:sp>
          <p:nvSpPr>
            <p:cNvPr id="11" name="Freeform 11"/>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ACB53"/>
            </a:solidFill>
          </p:spPr>
        </p:sp>
      </p:grpSp>
      <p:sp>
        <p:nvSpPr>
          <p:cNvPr id="12" name="TextBox 12"/>
          <p:cNvSpPr txBox="1"/>
          <p:nvPr/>
        </p:nvSpPr>
        <p:spPr>
          <a:xfrm>
            <a:off x="2632539" y="3579817"/>
            <a:ext cx="11846284" cy="5504007"/>
          </a:xfrm>
          <a:prstGeom prst="rect">
            <a:avLst/>
          </a:prstGeom>
        </p:spPr>
        <p:txBody>
          <a:bodyPr lIns="0" tIns="0" rIns="0" bIns="0" rtlCol="0" anchor="t">
            <a:spAutoFit/>
          </a:bodyPr>
          <a:lstStyle/>
          <a:p>
            <a:pPr>
              <a:lnSpc>
                <a:spcPts val="3569"/>
              </a:lnSpc>
            </a:pPr>
            <a:r>
              <a:rPr lang="en-US" sz="2100" spc="84" dirty="0">
                <a:solidFill>
                  <a:srgbClr val="7ACB53"/>
                </a:solidFill>
                <a:latin typeface="Now"/>
              </a:rPr>
              <a:t>Fruits and vegetables are one of the most important components of our diets. They are a rich source of vitamins, minerals and </a:t>
            </a:r>
            <a:r>
              <a:rPr lang="en-US" sz="2100" spc="84" dirty="0" err="1">
                <a:solidFill>
                  <a:srgbClr val="7ACB53"/>
                </a:solidFill>
                <a:latin typeface="Now"/>
              </a:rPr>
              <a:t>fibre</a:t>
            </a:r>
            <a:r>
              <a:rPr lang="en-US" sz="2100" spc="84" dirty="0">
                <a:solidFill>
                  <a:srgbClr val="7ACB53"/>
                </a:solidFill>
                <a:latin typeface="Now"/>
              </a:rPr>
              <a:t> needed for overall good health.</a:t>
            </a:r>
          </a:p>
          <a:p>
            <a:pPr algn="r">
              <a:lnSpc>
                <a:spcPts val="3569"/>
              </a:lnSpc>
            </a:pPr>
            <a:r>
              <a:rPr lang="en-US" sz="2100" spc="84" dirty="0">
                <a:solidFill>
                  <a:srgbClr val="7ACB53"/>
                </a:solidFill>
                <a:latin typeface="Now"/>
              </a:rPr>
              <a:t> </a:t>
            </a:r>
          </a:p>
          <a:p>
            <a:pPr>
              <a:lnSpc>
                <a:spcPts val="3569"/>
              </a:lnSpc>
            </a:pPr>
            <a:r>
              <a:rPr lang="en-US" sz="2100" spc="84" dirty="0">
                <a:solidFill>
                  <a:srgbClr val="7ACB53"/>
                </a:solidFill>
                <a:latin typeface="Now"/>
              </a:rPr>
              <a:t>Different fruit and vegetables contain:</a:t>
            </a:r>
          </a:p>
          <a:p>
            <a:pPr marL="453390" lvl="1" indent="-226695">
              <a:lnSpc>
                <a:spcPts val="3569"/>
              </a:lnSpc>
              <a:buFont typeface="Arial"/>
              <a:buChar char="•"/>
            </a:pPr>
            <a:r>
              <a:rPr lang="en-US" sz="2100" spc="84" dirty="0">
                <a:solidFill>
                  <a:srgbClr val="7ACB53"/>
                </a:solidFill>
                <a:latin typeface="Now"/>
              </a:rPr>
              <a:t>Vitamin C - important for maintaining healthy body tissues.     </a:t>
            </a:r>
          </a:p>
          <a:p>
            <a:pPr marL="453390" lvl="1" indent="-226695">
              <a:lnSpc>
                <a:spcPts val="3569"/>
              </a:lnSpc>
              <a:buFont typeface="Arial"/>
              <a:buChar char="•"/>
            </a:pPr>
            <a:r>
              <a:rPr lang="en-US" sz="2100" spc="84" dirty="0">
                <a:solidFill>
                  <a:srgbClr val="7ACB53"/>
                </a:solidFill>
                <a:latin typeface="Now"/>
              </a:rPr>
              <a:t>Vitamin A - important for maintenance of the eyes, skin and the immune system.  </a:t>
            </a:r>
          </a:p>
          <a:p>
            <a:pPr marL="453390" lvl="1" indent="-226695">
              <a:lnSpc>
                <a:spcPts val="3569"/>
              </a:lnSpc>
              <a:buFont typeface="Arial"/>
              <a:buChar char="•"/>
            </a:pPr>
            <a:r>
              <a:rPr lang="en-US" sz="2100" spc="84" dirty="0">
                <a:solidFill>
                  <a:srgbClr val="7ACB53"/>
                </a:solidFill>
                <a:latin typeface="Now"/>
              </a:rPr>
              <a:t>Folate - important for normal and healthy blood formation.  </a:t>
            </a:r>
          </a:p>
          <a:p>
            <a:pPr marL="453390" lvl="1" indent="-226695">
              <a:lnSpc>
                <a:spcPts val="3569"/>
              </a:lnSpc>
              <a:buFont typeface="Arial"/>
              <a:buChar char="•"/>
            </a:pPr>
            <a:r>
              <a:rPr lang="en-US" sz="2100" spc="84" dirty="0" err="1">
                <a:solidFill>
                  <a:srgbClr val="7ACB53"/>
                </a:solidFill>
                <a:latin typeface="Now"/>
              </a:rPr>
              <a:t>Fibre</a:t>
            </a:r>
            <a:r>
              <a:rPr lang="en-US" sz="2100" spc="84" dirty="0">
                <a:solidFill>
                  <a:srgbClr val="7ACB53"/>
                </a:solidFill>
                <a:latin typeface="Now"/>
              </a:rPr>
              <a:t> – helps to maintain a healthy gut.</a:t>
            </a:r>
          </a:p>
          <a:p>
            <a:pPr marL="453390" lvl="1" indent="-226695">
              <a:lnSpc>
                <a:spcPts val="3569"/>
              </a:lnSpc>
              <a:buFont typeface="Arial"/>
              <a:buChar char="•"/>
            </a:pPr>
            <a:r>
              <a:rPr lang="en-US" sz="2100" spc="84" dirty="0">
                <a:solidFill>
                  <a:srgbClr val="7ACB53"/>
                </a:solidFill>
                <a:latin typeface="Now"/>
              </a:rPr>
              <a:t>Magnesium – necessary for healthy bones.</a:t>
            </a:r>
          </a:p>
          <a:p>
            <a:pPr marL="453390" lvl="1" indent="-226695">
              <a:lnSpc>
                <a:spcPts val="3569"/>
              </a:lnSpc>
              <a:buFont typeface="Arial"/>
              <a:buChar char="•"/>
            </a:pPr>
            <a:r>
              <a:rPr lang="en-US" sz="2100" spc="84" dirty="0">
                <a:solidFill>
                  <a:srgbClr val="7ACB53"/>
                </a:solidFill>
                <a:latin typeface="Now"/>
              </a:rPr>
              <a:t>Iron – helps to transport oxygen throughout the body. </a:t>
            </a:r>
          </a:p>
          <a:p>
            <a:pPr marL="453390" lvl="1" indent="-226695">
              <a:lnSpc>
                <a:spcPts val="3569"/>
              </a:lnSpc>
              <a:buFont typeface="Arial"/>
              <a:buChar char="•"/>
            </a:pPr>
            <a:r>
              <a:rPr lang="en-US" sz="2100" spc="84" dirty="0">
                <a:solidFill>
                  <a:srgbClr val="7ACB53"/>
                </a:solidFill>
                <a:latin typeface="Now"/>
              </a:rPr>
              <a:t>Potassium – helps to maintain a healthy blood pressure and important for the normal functioning of the nervous system.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ACB53"/>
        </a:solidFill>
        <a:effectLst/>
      </p:bgPr>
    </p:bg>
    <p:spTree>
      <p:nvGrpSpPr>
        <p:cNvPr id="1" name=""/>
        <p:cNvGrpSpPr/>
        <p:nvPr/>
      </p:nvGrpSpPr>
      <p:grpSpPr>
        <a:xfrm>
          <a:off x="0" y="0"/>
          <a:ext cx="0" cy="0"/>
          <a:chOff x="0" y="0"/>
          <a:chExt cx="0" cy="0"/>
        </a:xfrm>
      </p:grpSpPr>
      <p:sp>
        <p:nvSpPr>
          <p:cNvPr id="2" name="AutoShape 2"/>
          <p:cNvSpPr/>
          <p:nvPr/>
        </p:nvSpPr>
        <p:spPr>
          <a:xfrm>
            <a:off x="6066031" y="8542268"/>
            <a:ext cx="1638807" cy="569073"/>
          </a:xfrm>
          <a:prstGeom prst="rect">
            <a:avLst/>
          </a:prstGeom>
          <a:solidFill>
            <a:srgbClr val="E5FB52"/>
          </a:solidFill>
        </p:spPr>
      </p:sp>
      <p:grpSp>
        <p:nvGrpSpPr>
          <p:cNvPr id="3" name="Group 3"/>
          <p:cNvGrpSpPr/>
          <p:nvPr/>
        </p:nvGrpSpPr>
        <p:grpSpPr>
          <a:xfrm rot="5400000">
            <a:off x="15950873" y="-292393"/>
            <a:ext cx="2034571" cy="901533"/>
            <a:chOff x="0" y="0"/>
            <a:chExt cx="1289756" cy="571500"/>
          </a:xfrm>
        </p:grpSpPr>
        <p:sp>
          <p:nvSpPr>
            <p:cNvPr id="4" name="Freeform 4"/>
            <p:cNvSpPr/>
            <p:nvPr/>
          </p:nvSpPr>
          <p:spPr>
            <a:xfrm>
              <a:off x="0" y="255270"/>
              <a:ext cx="1289756" cy="69850"/>
            </a:xfrm>
            <a:custGeom>
              <a:avLst/>
              <a:gdLst/>
              <a:ahLst/>
              <a:cxnLst/>
              <a:rect l="l" t="t" r="r" b="b"/>
              <a:pathLst>
                <a:path w="1289756" h="69850">
                  <a:moveTo>
                    <a:pt x="998926" y="0"/>
                  </a:moveTo>
                  <a:lnTo>
                    <a:pt x="0" y="0"/>
                  </a:lnTo>
                  <a:lnTo>
                    <a:pt x="0" y="69850"/>
                  </a:lnTo>
                  <a:lnTo>
                    <a:pt x="1289756" y="69850"/>
                  </a:lnTo>
                  <a:lnTo>
                    <a:pt x="1289756" y="0"/>
                  </a:lnTo>
                  <a:close/>
                </a:path>
              </a:pathLst>
            </a:custGeom>
            <a:solidFill>
              <a:srgbClr val="F4F5EF"/>
            </a:solidFill>
          </p:spPr>
        </p:sp>
      </p:grpSp>
      <p:pic>
        <p:nvPicPr>
          <p:cNvPr id="5" name="Picture 5"/>
          <p:cNvPicPr>
            <a:picLocks noChangeAspect="1"/>
          </p:cNvPicPr>
          <p:nvPr/>
        </p:nvPicPr>
        <p:blipFill>
          <a:blip r:embed="rId2"/>
          <a:srcRect/>
          <a:stretch>
            <a:fillRect/>
          </a:stretch>
        </p:blipFill>
        <p:spPr>
          <a:xfrm>
            <a:off x="1894780" y="913829"/>
            <a:ext cx="4841656" cy="8197512"/>
          </a:xfrm>
          <a:prstGeom prst="rect">
            <a:avLst/>
          </a:prstGeom>
        </p:spPr>
      </p:pic>
      <p:sp>
        <p:nvSpPr>
          <p:cNvPr id="6" name="TextBox 6"/>
          <p:cNvSpPr txBox="1"/>
          <p:nvPr/>
        </p:nvSpPr>
        <p:spPr>
          <a:xfrm>
            <a:off x="7832424" y="3184605"/>
            <a:ext cx="9135735" cy="5926736"/>
          </a:xfrm>
          <a:prstGeom prst="rect">
            <a:avLst/>
          </a:prstGeom>
        </p:spPr>
        <p:txBody>
          <a:bodyPr lIns="0" tIns="0" rIns="0" bIns="0" rtlCol="0" anchor="t">
            <a:spAutoFit/>
          </a:bodyPr>
          <a:lstStyle/>
          <a:p>
            <a:pPr>
              <a:lnSpc>
                <a:spcPts val="3908"/>
              </a:lnSpc>
            </a:pPr>
            <a:r>
              <a:rPr lang="en-US" sz="2300" spc="92">
                <a:solidFill>
                  <a:srgbClr val="F4F5EF"/>
                </a:solidFill>
                <a:latin typeface="Now"/>
              </a:rPr>
              <a:t>Recommendations in the UK state we should aim to eat at least 5 portions of a variety of fruit and vegetables each day. This developed from a recommendation from World Health Organisation (WHO) that consuming 400g of fruit and vegetables per day can reduce risks of serious health problems, such as heart disease, stroke and some types of cancer. WHOs role is to promote health and combat disease by developing guidelines based on scientific studies.</a:t>
            </a:r>
          </a:p>
          <a:p>
            <a:pPr>
              <a:lnSpc>
                <a:spcPts val="3908"/>
              </a:lnSpc>
            </a:pPr>
            <a:r>
              <a:rPr lang="en-US" sz="2300" spc="92">
                <a:solidFill>
                  <a:srgbClr val="F4F5EF"/>
                </a:solidFill>
                <a:latin typeface="Now"/>
              </a:rPr>
              <a:t> </a:t>
            </a:r>
          </a:p>
          <a:p>
            <a:pPr>
              <a:lnSpc>
                <a:spcPts val="3910"/>
              </a:lnSpc>
            </a:pPr>
            <a:r>
              <a:rPr lang="en-US" sz="2299" spc="91">
                <a:solidFill>
                  <a:srgbClr val="F4F5EF"/>
                </a:solidFill>
                <a:latin typeface="Now"/>
              </a:rPr>
              <a:t>However, i</a:t>
            </a:r>
            <a:r>
              <a:rPr lang="en-US" sz="2300" spc="92">
                <a:solidFill>
                  <a:srgbClr val="F4F5EF"/>
                </a:solidFill>
                <a:latin typeface="Now"/>
              </a:rPr>
              <a:t>n 2018 only 18% of children aged 5 to 15 ate five standard portions. This was 17% for boys and 19% for girls.</a:t>
            </a:r>
          </a:p>
        </p:txBody>
      </p:sp>
      <p:sp>
        <p:nvSpPr>
          <p:cNvPr id="7" name="TextBox 7"/>
          <p:cNvSpPr txBox="1"/>
          <p:nvPr/>
        </p:nvSpPr>
        <p:spPr>
          <a:xfrm>
            <a:off x="7832424" y="990600"/>
            <a:ext cx="7856713" cy="2153583"/>
          </a:xfrm>
          <a:prstGeom prst="rect">
            <a:avLst/>
          </a:prstGeom>
        </p:spPr>
        <p:txBody>
          <a:bodyPr lIns="0" tIns="0" rIns="0" bIns="0" rtlCol="0" anchor="t">
            <a:spAutoFit/>
          </a:bodyPr>
          <a:lstStyle/>
          <a:p>
            <a:pPr>
              <a:lnSpc>
                <a:spcPts val="8500"/>
              </a:lnSpc>
            </a:pPr>
            <a:r>
              <a:rPr lang="en-US" sz="6800" spc="224">
                <a:solidFill>
                  <a:srgbClr val="F4F5EF"/>
                </a:solidFill>
                <a:latin typeface="Now Bold Bold"/>
              </a:rPr>
              <a:t>How much should we eat?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5EF"/>
        </a:solidFill>
        <a:effectLst/>
      </p:bgPr>
    </p:bg>
    <p:spTree>
      <p:nvGrpSpPr>
        <p:cNvPr id="1" name=""/>
        <p:cNvGrpSpPr/>
        <p:nvPr/>
      </p:nvGrpSpPr>
      <p:grpSpPr>
        <a:xfrm>
          <a:off x="0" y="0"/>
          <a:ext cx="0" cy="0"/>
          <a:chOff x="0" y="0"/>
          <a:chExt cx="0" cy="0"/>
        </a:xfrm>
      </p:grpSpPr>
      <p:sp>
        <p:nvSpPr>
          <p:cNvPr id="2" name="TextBox 2"/>
          <p:cNvSpPr txBox="1"/>
          <p:nvPr/>
        </p:nvSpPr>
        <p:spPr>
          <a:xfrm>
            <a:off x="1028700" y="990600"/>
            <a:ext cx="10471320" cy="2153583"/>
          </a:xfrm>
          <a:prstGeom prst="rect">
            <a:avLst/>
          </a:prstGeom>
        </p:spPr>
        <p:txBody>
          <a:bodyPr lIns="0" tIns="0" rIns="0" bIns="0" rtlCol="0" anchor="t">
            <a:spAutoFit/>
          </a:bodyPr>
          <a:lstStyle/>
          <a:p>
            <a:pPr>
              <a:lnSpc>
                <a:spcPts val="8500"/>
              </a:lnSpc>
            </a:pPr>
            <a:r>
              <a:rPr lang="en-US" sz="6800" spc="224">
                <a:solidFill>
                  <a:srgbClr val="7ACB53"/>
                </a:solidFill>
                <a:latin typeface="Now Bold Bold"/>
              </a:rPr>
              <a:t>What counts as a portion?</a:t>
            </a:r>
          </a:p>
        </p:txBody>
      </p:sp>
      <p:sp>
        <p:nvSpPr>
          <p:cNvPr id="3" name="TextBox 3"/>
          <p:cNvSpPr txBox="1"/>
          <p:nvPr/>
        </p:nvSpPr>
        <p:spPr>
          <a:xfrm>
            <a:off x="9144000" y="2268041"/>
            <a:ext cx="7868050" cy="7090251"/>
          </a:xfrm>
          <a:prstGeom prst="rect">
            <a:avLst/>
          </a:prstGeom>
        </p:spPr>
        <p:txBody>
          <a:bodyPr lIns="0" tIns="0" rIns="0" bIns="0" rtlCol="0" anchor="t">
            <a:spAutoFit/>
          </a:bodyPr>
          <a:lstStyle/>
          <a:p>
            <a:pPr>
              <a:lnSpc>
                <a:spcPts val="3740"/>
              </a:lnSpc>
            </a:pPr>
            <a:r>
              <a:rPr lang="en-US" sz="2199" spc="87">
                <a:solidFill>
                  <a:srgbClr val="7ACB53"/>
                </a:solidFill>
                <a:latin typeface="Now"/>
              </a:rPr>
              <a:t>A portion of fruit or vegetables is 80g. </a:t>
            </a:r>
          </a:p>
          <a:p>
            <a:pPr>
              <a:lnSpc>
                <a:spcPts val="3740"/>
              </a:lnSpc>
            </a:pPr>
            <a:endParaRPr lang="en-US" sz="2199" spc="87">
              <a:solidFill>
                <a:srgbClr val="7ACB53"/>
              </a:solidFill>
              <a:latin typeface="Now"/>
            </a:endParaRPr>
          </a:p>
          <a:p>
            <a:pPr>
              <a:lnSpc>
                <a:spcPts val="3739"/>
              </a:lnSpc>
            </a:pPr>
            <a:r>
              <a:rPr lang="en-US" sz="2199" spc="87">
                <a:solidFill>
                  <a:srgbClr val="7ACB53"/>
                </a:solidFill>
                <a:latin typeface="Now"/>
              </a:rPr>
              <a:t>This is around:</a:t>
            </a:r>
          </a:p>
          <a:p>
            <a:pPr marL="474980" lvl="1" indent="-237490">
              <a:lnSpc>
                <a:spcPts val="3739"/>
              </a:lnSpc>
              <a:buFont typeface="Arial"/>
              <a:buChar char="•"/>
            </a:pPr>
            <a:r>
              <a:rPr lang="en-US" sz="2199" spc="87">
                <a:solidFill>
                  <a:srgbClr val="7ACB53"/>
                </a:solidFill>
                <a:latin typeface="Now"/>
              </a:rPr>
              <a:t>1 medium sized piece of fruit, such as an apple, banana, pear, orange or nectarine</a:t>
            </a:r>
          </a:p>
          <a:p>
            <a:pPr marL="474980" lvl="1" indent="-237490">
              <a:lnSpc>
                <a:spcPts val="3739"/>
              </a:lnSpc>
              <a:buFont typeface="Arial"/>
              <a:buChar char="•"/>
            </a:pPr>
            <a:r>
              <a:rPr lang="en-US" sz="2199" spc="87">
                <a:solidFill>
                  <a:srgbClr val="7ACB53"/>
                </a:solidFill>
                <a:latin typeface="Now"/>
              </a:rPr>
              <a:t>2 or more small fruits such as plums, satsumas, kiwi fruit or apricots</a:t>
            </a:r>
          </a:p>
          <a:p>
            <a:pPr marL="474980" lvl="1" indent="-237490">
              <a:lnSpc>
                <a:spcPts val="3739"/>
              </a:lnSpc>
              <a:buFont typeface="Arial"/>
              <a:buChar char="•"/>
            </a:pPr>
            <a:r>
              <a:rPr lang="en-US" sz="2199" spc="87">
                <a:solidFill>
                  <a:srgbClr val="7ACB53"/>
                </a:solidFill>
                <a:latin typeface="Now"/>
              </a:rPr>
              <a:t>Half a large fruit, such as grapefruit or avocado</a:t>
            </a:r>
          </a:p>
          <a:p>
            <a:pPr marL="474980" lvl="1" indent="-237490">
              <a:lnSpc>
                <a:spcPts val="3739"/>
              </a:lnSpc>
              <a:buFont typeface="Arial"/>
              <a:buChar char="•"/>
            </a:pPr>
            <a:r>
              <a:rPr lang="en-US" sz="2199" spc="87">
                <a:solidFill>
                  <a:srgbClr val="7ACB53"/>
                </a:solidFill>
                <a:latin typeface="Now"/>
              </a:rPr>
              <a:t>A large handful of berries, cherries or grapes</a:t>
            </a:r>
          </a:p>
          <a:p>
            <a:pPr marL="474980" lvl="1" indent="-237490">
              <a:lnSpc>
                <a:spcPts val="3739"/>
              </a:lnSpc>
              <a:buFont typeface="Arial"/>
              <a:buChar char="•"/>
            </a:pPr>
            <a:r>
              <a:rPr lang="en-US" sz="2199" spc="87">
                <a:solidFill>
                  <a:srgbClr val="7ACB53"/>
                </a:solidFill>
                <a:latin typeface="Now"/>
              </a:rPr>
              <a:t>1 dessert bowl of salad</a:t>
            </a:r>
          </a:p>
          <a:p>
            <a:pPr marL="474980" lvl="1" indent="-237490">
              <a:lnSpc>
                <a:spcPts val="3739"/>
              </a:lnSpc>
              <a:buFont typeface="Arial"/>
              <a:buChar char="•"/>
            </a:pPr>
            <a:r>
              <a:rPr lang="en-US" sz="2199" spc="87">
                <a:solidFill>
                  <a:srgbClr val="7ACB53"/>
                </a:solidFill>
                <a:latin typeface="Now"/>
              </a:rPr>
              <a:t>2 broccoli spears</a:t>
            </a:r>
          </a:p>
          <a:p>
            <a:pPr marL="474980" lvl="1" indent="-237490">
              <a:lnSpc>
                <a:spcPts val="3739"/>
              </a:lnSpc>
              <a:buFont typeface="Arial"/>
              <a:buChar char="•"/>
            </a:pPr>
            <a:r>
              <a:rPr lang="en-US" sz="2199" spc="87">
                <a:solidFill>
                  <a:srgbClr val="7ACB53"/>
                </a:solidFill>
                <a:latin typeface="Now"/>
              </a:rPr>
              <a:t>3 heaped tablespoons of peas, carrots or sweetcorn</a:t>
            </a:r>
          </a:p>
          <a:p>
            <a:pPr marL="474980" lvl="1" indent="-237490">
              <a:lnSpc>
                <a:spcPts val="3739"/>
              </a:lnSpc>
              <a:buFont typeface="Arial"/>
              <a:buChar char="•"/>
            </a:pPr>
            <a:r>
              <a:rPr lang="en-US" sz="2199" spc="87">
                <a:solidFill>
                  <a:srgbClr val="7ACB53"/>
                </a:solidFill>
                <a:latin typeface="Now"/>
              </a:rPr>
              <a:t>4 heaped tablespoons of cooked cabbage, spinach or curly kale</a:t>
            </a:r>
          </a:p>
        </p:txBody>
      </p:sp>
      <p:sp>
        <p:nvSpPr>
          <p:cNvPr id="4" name="AutoShape 4"/>
          <p:cNvSpPr/>
          <p:nvPr/>
        </p:nvSpPr>
        <p:spPr>
          <a:xfrm>
            <a:off x="1028700" y="4450745"/>
            <a:ext cx="7329083" cy="4907547"/>
          </a:xfrm>
          <a:prstGeom prst="rect">
            <a:avLst/>
          </a:prstGeom>
          <a:solidFill>
            <a:srgbClr val="7ACB53"/>
          </a:solidFill>
        </p:spPr>
      </p:sp>
      <p:grpSp>
        <p:nvGrpSpPr>
          <p:cNvPr id="5" name="Group 5"/>
          <p:cNvGrpSpPr/>
          <p:nvPr/>
        </p:nvGrpSpPr>
        <p:grpSpPr>
          <a:xfrm rot="-5400000">
            <a:off x="15869412" y="320402"/>
            <a:ext cx="1878243" cy="901533"/>
            <a:chOff x="0" y="0"/>
            <a:chExt cx="1190656" cy="571500"/>
          </a:xfrm>
        </p:grpSpPr>
        <p:sp>
          <p:nvSpPr>
            <p:cNvPr id="6" name="Freeform 6"/>
            <p:cNvSpPr/>
            <p:nvPr/>
          </p:nvSpPr>
          <p:spPr>
            <a:xfrm>
              <a:off x="0" y="255270"/>
              <a:ext cx="1190656" cy="69850"/>
            </a:xfrm>
            <a:custGeom>
              <a:avLst/>
              <a:gdLst/>
              <a:ahLst/>
              <a:cxnLst/>
              <a:rect l="l" t="t" r="r" b="b"/>
              <a:pathLst>
                <a:path w="1190656" h="69850">
                  <a:moveTo>
                    <a:pt x="899826" y="0"/>
                  </a:moveTo>
                  <a:lnTo>
                    <a:pt x="0" y="0"/>
                  </a:lnTo>
                  <a:lnTo>
                    <a:pt x="0" y="69850"/>
                  </a:lnTo>
                  <a:lnTo>
                    <a:pt x="1190656" y="69850"/>
                  </a:lnTo>
                  <a:lnTo>
                    <a:pt x="1190656" y="0"/>
                  </a:lnTo>
                  <a:close/>
                </a:path>
              </a:pathLst>
            </a:custGeom>
            <a:solidFill>
              <a:srgbClr val="7ACB53"/>
            </a:solidFill>
          </p:spPr>
        </p:sp>
      </p:grpSp>
      <p:grpSp>
        <p:nvGrpSpPr>
          <p:cNvPr id="7" name="Group 7"/>
          <p:cNvGrpSpPr>
            <a:grpSpLocks noChangeAspect="1"/>
          </p:cNvGrpSpPr>
          <p:nvPr/>
        </p:nvGrpSpPr>
        <p:grpSpPr>
          <a:xfrm>
            <a:off x="15568658" y="634146"/>
            <a:ext cx="789109" cy="789109"/>
            <a:chOff x="0" y="0"/>
            <a:chExt cx="1708150" cy="1708150"/>
          </a:xfrm>
        </p:grpSpPr>
        <p:sp>
          <p:nvSpPr>
            <p:cNvPr id="8" name="Freeform 8"/>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ACB53"/>
            </a:solidFill>
          </p:spPr>
        </p:sp>
      </p:grpSp>
      <p:pic>
        <p:nvPicPr>
          <p:cNvPr id="9" name="Picture 9"/>
          <p:cNvPicPr>
            <a:picLocks noChangeAspect="1"/>
          </p:cNvPicPr>
          <p:nvPr/>
        </p:nvPicPr>
        <p:blipFill>
          <a:blip r:embed="rId2"/>
          <a:srcRect/>
          <a:stretch>
            <a:fillRect/>
          </a:stretch>
        </p:blipFill>
        <p:spPr>
          <a:xfrm>
            <a:off x="1495481" y="4109200"/>
            <a:ext cx="7084133" cy="4919537"/>
          </a:xfrm>
          <a:prstGeom prst="rect">
            <a:avLst/>
          </a:prstGeom>
        </p:spPr>
      </p:pic>
      <p:sp>
        <p:nvSpPr>
          <p:cNvPr id="10" name="AutoShape 10"/>
          <p:cNvSpPr/>
          <p:nvPr/>
        </p:nvSpPr>
        <p:spPr>
          <a:xfrm>
            <a:off x="8015230" y="3858426"/>
            <a:ext cx="1128770" cy="501547"/>
          </a:xfrm>
          <a:prstGeom prst="rect">
            <a:avLst/>
          </a:prstGeom>
          <a:solidFill>
            <a:srgbClr val="7ACB53"/>
          </a:solidFill>
        </p:spPr>
      </p:sp>
      <p:sp>
        <p:nvSpPr>
          <p:cNvPr id="11" name="TextBox 11"/>
          <p:cNvSpPr txBox="1"/>
          <p:nvPr/>
        </p:nvSpPr>
        <p:spPr>
          <a:xfrm>
            <a:off x="2287919" y="8965227"/>
            <a:ext cx="5499259" cy="393065"/>
          </a:xfrm>
          <a:prstGeom prst="rect">
            <a:avLst/>
          </a:prstGeom>
        </p:spPr>
        <p:txBody>
          <a:bodyPr lIns="0" tIns="0" rIns="0" bIns="0" rtlCol="0" anchor="t">
            <a:spAutoFit/>
          </a:bodyPr>
          <a:lstStyle/>
          <a:p>
            <a:pPr algn="ctr">
              <a:lnSpc>
                <a:spcPts val="3219"/>
              </a:lnSpc>
            </a:pPr>
            <a:r>
              <a:rPr lang="en-US" sz="2299">
                <a:solidFill>
                  <a:srgbClr val="F4F5EF"/>
                </a:solidFill>
                <a:latin typeface="Open Sans Light"/>
              </a:rPr>
              <a:t>Photo sourced from:www.nutrition.org.uk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ACB53"/>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16378476" y="9270322"/>
            <a:ext cx="1761648" cy="901533"/>
            <a:chOff x="0" y="0"/>
            <a:chExt cx="1116744" cy="571500"/>
          </a:xfrm>
        </p:grpSpPr>
        <p:sp>
          <p:nvSpPr>
            <p:cNvPr id="3" name="Freeform 3"/>
            <p:cNvSpPr/>
            <p:nvPr/>
          </p:nvSpPr>
          <p:spPr>
            <a:xfrm>
              <a:off x="0" y="255270"/>
              <a:ext cx="1116744" cy="69850"/>
            </a:xfrm>
            <a:custGeom>
              <a:avLst/>
              <a:gdLst/>
              <a:ahLst/>
              <a:cxnLst/>
              <a:rect l="l" t="t" r="r" b="b"/>
              <a:pathLst>
                <a:path w="1116744" h="69850">
                  <a:moveTo>
                    <a:pt x="825914" y="0"/>
                  </a:moveTo>
                  <a:lnTo>
                    <a:pt x="0" y="0"/>
                  </a:lnTo>
                  <a:lnTo>
                    <a:pt x="0" y="69850"/>
                  </a:lnTo>
                  <a:lnTo>
                    <a:pt x="1116744" y="69850"/>
                  </a:lnTo>
                  <a:lnTo>
                    <a:pt x="1116744" y="0"/>
                  </a:lnTo>
                  <a:close/>
                </a:path>
              </a:pathLst>
            </a:custGeom>
            <a:solidFill>
              <a:srgbClr val="F4F5EF"/>
            </a:solidFill>
          </p:spPr>
        </p:sp>
      </p:grpSp>
      <p:sp>
        <p:nvSpPr>
          <p:cNvPr id="4" name="AutoShape 4"/>
          <p:cNvSpPr/>
          <p:nvPr/>
        </p:nvSpPr>
        <p:spPr>
          <a:xfrm>
            <a:off x="5246850" y="4229441"/>
            <a:ext cx="3865049" cy="2225275"/>
          </a:xfrm>
          <a:prstGeom prst="rect">
            <a:avLst/>
          </a:prstGeom>
          <a:solidFill>
            <a:srgbClr val="E5FB52"/>
          </a:solidFill>
        </p:spPr>
      </p:sp>
      <p:grpSp>
        <p:nvGrpSpPr>
          <p:cNvPr id="5" name="Group 5"/>
          <p:cNvGrpSpPr>
            <a:grpSpLocks noChangeAspect="1"/>
          </p:cNvGrpSpPr>
          <p:nvPr/>
        </p:nvGrpSpPr>
        <p:grpSpPr>
          <a:xfrm>
            <a:off x="1028700" y="1936884"/>
            <a:ext cx="967559" cy="967559"/>
            <a:chOff x="0" y="0"/>
            <a:chExt cx="1708150" cy="1708150"/>
          </a:xfrm>
        </p:grpSpPr>
        <p:sp>
          <p:nvSpPr>
            <p:cNvPr id="6" name="Freeform 6"/>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4F5EF"/>
            </a:solidFill>
          </p:spPr>
        </p:sp>
      </p:grpSp>
      <p:sp>
        <p:nvSpPr>
          <p:cNvPr id="7" name="AutoShape 7"/>
          <p:cNvSpPr/>
          <p:nvPr/>
        </p:nvSpPr>
        <p:spPr>
          <a:xfrm>
            <a:off x="1512480" y="1028700"/>
            <a:ext cx="1611635" cy="501547"/>
          </a:xfrm>
          <a:prstGeom prst="rect">
            <a:avLst/>
          </a:prstGeom>
          <a:solidFill>
            <a:srgbClr val="F4F5EF"/>
          </a:solidFill>
        </p:spPr>
      </p:sp>
      <p:pic>
        <p:nvPicPr>
          <p:cNvPr id="8" name="Picture 8"/>
          <p:cNvPicPr>
            <a:picLocks noChangeAspect="1"/>
          </p:cNvPicPr>
          <p:nvPr/>
        </p:nvPicPr>
        <p:blipFill>
          <a:blip r:embed="rId2"/>
          <a:srcRect t="6839" b="6839"/>
          <a:stretch>
            <a:fillRect/>
          </a:stretch>
        </p:blipFill>
        <p:spPr>
          <a:xfrm>
            <a:off x="5430937" y="1028700"/>
            <a:ext cx="3900457" cy="2236903"/>
          </a:xfrm>
          <a:prstGeom prst="rect">
            <a:avLst/>
          </a:prstGeom>
        </p:spPr>
      </p:pic>
      <p:pic>
        <p:nvPicPr>
          <p:cNvPr id="9" name="Picture 9"/>
          <p:cNvPicPr>
            <a:picLocks noChangeAspect="1"/>
          </p:cNvPicPr>
          <p:nvPr/>
        </p:nvPicPr>
        <p:blipFill>
          <a:blip r:embed="rId3"/>
          <a:srcRect t="7001" b="7001"/>
          <a:stretch>
            <a:fillRect/>
          </a:stretch>
        </p:blipFill>
        <p:spPr>
          <a:xfrm>
            <a:off x="5430937" y="7768702"/>
            <a:ext cx="3900457" cy="2236903"/>
          </a:xfrm>
          <a:prstGeom prst="rect">
            <a:avLst/>
          </a:prstGeom>
        </p:spPr>
      </p:pic>
      <p:pic>
        <p:nvPicPr>
          <p:cNvPr id="10" name="Picture 10"/>
          <p:cNvPicPr>
            <a:picLocks noChangeAspect="1"/>
          </p:cNvPicPr>
          <p:nvPr/>
        </p:nvPicPr>
        <p:blipFill>
          <a:blip r:embed="rId4"/>
          <a:srcRect t="6219" b="6219"/>
          <a:stretch>
            <a:fillRect/>
          </a:stretch>
        </p:blipFill>
        <p:spPr>
          <a:xfrm>
            <a:off x="5430937" y="4025048"/>
            <a:ext cx="3900457" cy="2273317"/>
          </a:xfrm>
          <a:prstGeom prst="rect">
            <a:avLst/>
          </a:prstGeom>
        </p:spPr>
      </p:pic>
      <p:grpSp>
        <p:nvGrpSpPr>
          <p:cNvPr id="11" name="Group 11"/>
          <p:cNvGrpSpPr/>
          <p:nvPr/>
        </p:nvGrpSpPr>
        <p:grpSpPr>
          <a:xfrm>
            <a:off x="9766052" y="7768702"/>
            <a:ext cx="7493248" cy="1952386"/>
            <a:chOff x="0" y="0"/>
            <a:chExt cx="9990998" cy="2603181"/>
          </a:xfrm>
        </p:grpSpPr>
        <p:sp>
          <p:nvSpPr>
            <p:cNvPr id="12" name="TextBox 12"/>
            <p:cNvSpPr txBox="1"/>
            <p:nvPr/>
          </p:nvSpPr>
          <p:spPr>
            <a:xfrm>
              <a:off x="0" y="-123825"/>
              <a:ext cx="9990998" cy="734120"/>
            </a:xfrm>
            <a:prstGeom prst="rect">
              <a:avLst/>
            </a:prstGeom>
          </p:spPr>
          <p:txBody>
            <a:bodyPr lIns="0" tIns="0" rIns="0" bIns="0" rtlCol="0" anchor="t">
              <a:spAutoFit/>
            </a:bodyPr>
            <a:lstStyle/>
            <a:p>
              <a:pPr>
                <a:lnSpc>
                  <a:spcPts val="4800"/>
                </a:lnSpc>
              </a:pPr>
              <a:r>
                <a:rPr lang="en-US" sz="3000" spc="450">
                  <a:solidFill>
                    <a:srgbClr val="E5FB52"/>
                  </a:solidFill>
                  <a:latin typeface="Now"/>
                </a:rPr>
                <a:t>BEANS AND PULSES</a:t>
              </a:r>
            </a:p>
          </p:txBody>
        </p:sp>
        <p:sp>
          <p:nvSpPr>
            <p:cNvPr id="13" name="TextBox 13"/>
            <p:cNvSpPr txBox="1"/>
            <p:nvPr/>
          </p:nvSpPr>
          <p:spPr>
            <a:xfrm>
              <a:off x="0" y="911076"/>
              <a:ext cx="9990998" cy="1692106"/>
            </a:xfrm>
            <a:prstGeom prst="rect">
              <a:avLst/>
            </a:prstGeom>
          </p:spPr>
          <p:txBody>
            <a:bodyPr lIns="0" tIns="0" rIns="0" bIns="0" rtlCol="0" anchor="t">
              <a:spAutoFit/>
            </a:bodyPr>
            <a:lstStyle/>
            <a:p>
              <a:pPr marL="345440" lvl="1" indent="-172720">
                <a:lnSpc>
                  <a:spcPts val="2560"/>
                </a:lnSpc>
                <a:buFont typeface="Arial"/>
                <a:buChar char="•"/>
              </a:pPr>
              <a:r>
                <a:rPr lang="en-US" sz="1600" spc="96">
                  <a:solidFill>
                    <a:srgbClr val="F4F5EF"/>
                  </a:solidFill>
                  <a:latin typeface="Now"/>
                </a:rPr>
                <a:t>One portion of pulses such as beans, peas or lentils, is 80g (three heaped tablespoons).</a:t>
              </a:r>
            </a:p>
            <a:p>
              <a:pPr marL="345440" lvl="1" indent="-172720">
                <a:lnSpc>
                  <a:spcPts val="2560"/>
                </a:lnSpc>
                <a:buFont typeface="Arial"/>
                <a:buChar char="•"/>
              </a:pPr>
              <a:r>
                <a:rPr lang="en-US" sz="1600" spc="96">
                  <a:solidFill>
                    <a:srgbClr val="F4F5EF"/>
                  </a:solidFill>
                  <a:latin typeface="Now"/>
                </a:rPr>
                <a:t>No matter how much you eat, pulses will only count as one of your 5 a day.</a:t>
              </a:r>
            </a:p>
          </p:txBody>
        </p:sp>
      </p:grpSp>
      <p:grpSp>
        <p:nvGrpSpPr>
          <p:cNvPr id="14" name="Group 14"/>
          <p:cNvGrpSpPr/>
          <p:nvPr/>
        </p:nvGrpSpPr>
        <p:grpSpPr>
          <a:xfrm>
            <a:off x="9766052" y="4025048"/>
            <a:ext cx="7944015" cy="3242833"/>
            <a:chOff x="0" y="0"/>
            <a:chExt cx="10592020" cy="4323777"/>
          </a:xfrm>
        </p:grpSpPr>
        <p:sp>
          <p:nvSpPr>
            <p:cNvPr id="15" name="TextBox 15"/>
            <p:cNvSpPr txBox="1"/>
            <p:nvPr/>
          </p:nvSpPr>
          <p:spPr>
            <a:xfrm>
              <a:off x="0" y="-123825"/>
              <a:ext cx="10592020" cy="734120"/>
            </a:xfrm>
            <a:prstGeom prst="rect">
              <a:avLst/>
            </a:prstGeom>
          </p:spPr>
          <p:txBody>
            <a:bodyPr lIns="0" tIns="0" rIns="0" bIns="0" rtlCol="0" anchor="t">
              <a:spAutoFit/>
            </a:bodyPr>
            <a:lstStyle/>
            <a:p>
              <a:pPr>
                <a:lnSpc>
                  <a:spcPts val="4800"/>
                </a:lnSpc>
              </a:pPr>
              <a:r>
                <a:rPr lang="en-US" sz="3000" spc="450">
                  <a:solidFill>
                    <a:srgbClr val="E5FB52"/>
                  </a:solidFill>
                  <a:latin typeface="Now"/>
                </a:rPr>
                <a:t>JUICES AND SMOOTHIES</a:t>
              </a:r>
            </a:p>
          </p:txBody>
        </p:sp>
        <p:sp>
          <p:nvSpPr>
            <p:cNvPr id="16" name="TextBox 16"/>
            <p:cNvSpPr txBox="1"/>
            <p:nvPr/>
          </p:nvSpPr>
          <p:spPr>
            <a:xfrm>
              <a:off x="0" y="911076"/>
              <a:ext cx="10592020" cy="3412702"/>
            </a:xfrm>
            <a:prstGeom prst="rect">
              <a:avLst/>
            </a:prstGeom>
          </p:spPr>
          <p:txBody>
            <a:bodyPr lIns="0" tIns="0" rIns="0" bIns="0" rtlCol="0" anchor="t">
              <a:spAutoFit/>
            </a:bodyPr>
            <a:lstStyle/>
            <a:p>
              <a:pPr marL="345440" lvl="1" indent="-172720">
                <a:lnSpc>
                  <a:spcPts val="2560"/>
                </a:lnSpc>
                <a:buFont typeface="Arial"/>
                <a:buChar char="•"/>
              </a:pPr>
              <a:r>
                <a:rPr lang="en-US" sz="1600" spc="96">
                  <a:solidFill>
                    <a:srgbClr val="F4F5EF"/>
                  </a:solidFill>
                  <a:latin typeface="Now"/>
                </a:rPr>
                <a:t>150ml glass of unsweetened 100% fruit or vegetable juice or smoothie </a:t>
              </a:r>
            </a:p>
            <a:p>
              <a:pPr marL="345440" lvl="1" indent="-172720">
                <a:lnSpc>
                  <a:spcPts val="2560"/>
                </a:lnSpc>
                <a:buFont typeface="Arial"/>
                <a:buChar char="•"/>
              </a:pPr>
              <a:r>
                <a:rPr lang="en-US" sz="1600" spc="96">
                  <a:solidFill>
                    <a:srgbClr val="F4F5EF"/>
                  </a:solidFill>
                  <a:latin typeface="Now"/>
                </a:rPr>
                <a:t>When fruit is juiced or blended, sugars are released which can cause damage to teeth as well as tending to make blood-sugar levels up and down which can leave you with little energy, so try to have no more than 150ml per day. </a:t>
              </a:r>
            </a:p>
            <a:p>
              <a:pPr marL="345440" lvl="1" indent="-172720">
                <a:lnSpc>
                  <a:spcPts val="2560"/>
                </a:lnSpc>
                <a:buFont typeface="Arial"/>
                <a:buChar char="•"/>
              </a:pPr>
              <a:r>
                <a:rPr lang="en-US" sz="1600" spc="96">
                  <a:solidFill>
                    <a:srgbClr val="F4F5EF"/>
                  </a:solidFill>
                  <a:latin typeface="Now"/>
                </a:rPr>
                <a:t>No matter how much you drink, only one 150ml portion will count as one of your 5 per day.</a:t>
              </a:r>
            </a:p>
          </p:txBody>
        </p:sp>
      </p:grpSp>
      <p:grpSp>
        <p:nvGrpSpPr>
          <p:cNvPr id="17" name="Group 17"/>
          <p:cNvGrpSpPr/>
          <p:nvPr/>
        </p:nvGrpSpPr>
        <p:grpSpPr>
          <a:xfrm>
            <a:off x="9766052" y="1028700"/>
            <a:ext cx="7493248" cy="2277474"/>
            <a:chOff x="0" y="0"/>
            <a:chExt cx="9990998" cy="3036632"/>
          </a:xfrm>
        </p:grpSpPr>
        <p:sp>
          <p:nvSpPr>
            <p:cNvPr id="18" name="TextBox 18"/>
            <p:cNvSpPr txBox="1"/>
            <p:nvPr/>
          </p:nvSpPr>
          <p:spPr>
            <a:xfrm>
              <a:off x="0" y="-123825"/>
              <a:ext cx="9990998" cy="734120"/>
            </a:xfrm>
            <a:prstGeom prst="rect">
              <a:avLst/>
            </a:prstGeom>
          </p:spPr>
          <p:txBody>
            <a:bodyPr lIns="0" tIns="0" rIns="0" bIns="0" rtlCol="0" anchor="t">
              <a:spAutoFit/>
            </a:bodyPr>
            <a:lstStyle/>
            <a:p>
              <a:pPr>
                <a:lnSpc>
                  <a:spcPts val="4800"/>
                </a:lnSpc>
              </a:pPr>
              <a:r>
                <a:rPr lang="en-US" sz="3000" spc="450">
                  <a:solidFill>
                    <a:srgbClr val="E5FB52"/>
                  </a:solidFill>
                  <a:latin typeface="Now"/>
                </a:rPr>
                <a:t>DRIED FRUIT</a:t>
              </a:r>
            </a:p>
          </p:txBody>
        </p:sp>
        <p:sp>
          <p:nvSpPr>
            <p:cNvPr id="19" name="TextBox 19"/>
            <p:cNvSpPr txBox="1"/>
            <p:nvPr/>
          </p:nvSpPr>
          <p:spPr>
            <a:xfrm>
              <a:off x="0" y="911076"/>
              <a:ext cx="9990998" cy="2125557"/>
            </a:xfrm>
            <a:prstGeom prst="rect">
              <a:avLst/>
            </a:prstGeom>
          </p:spPr>
          <p:txBody>
            <a:bodyPr lIns="0" tIns="0" rIns="0" bIns="0" rtlCol="0" anchor="t">
              <a:spAutoFit/>
            </a:bodyPr>
            <a:lstStyle/>
            <a:p>
              <a:pPr marL="345440" lvl="1" indent="-172720">
                <a:lnSpc>
                  <a:spcPts val="2560"/>
                </a:lnSpc>
                <a:buFont typeface="Arial"/>
                <a:buChar char="•"/>
              </a:pPr>
              <a:r>
                <a:rPr lang="en-US" sz="1600" spc="96">
                  <a:solidFill>
                    <a:srgbClr val="F4F5EF"/>
                  </a:solidFill>
                  <a:latin typeface="Now"/>
                </a:rPr>
                <a:t>One portion of dried fruit such as raisins, cranberries or sultanas, is 30g (one heaped tablespoon) based on the weight of the fresh fruit.</a:t>
              </a:r>
            </a:p>
            <a:p>
              <a:pPr marL="345440" lvl="1" indent="-172720">
                <a:lnSpc>
                  <a:spcPts val="2560"/>
                </a:lnSpc>
                <a:buFont typeface="Arial"/>
                <a:buChar char="•"/>
              </a:pPr>
              <a:r>
                <a:rPr lang="en-US" sz="1600" spc="96">
                  <a:solidFill>
                    <a:srgbClr val="F4F5EF"/>
                  </a:solidFill>
                  <a:latin typeface="Now"/>
                </a:rPr>
                <a:t>Dried fruit can stick to teeth, which can lead to tooth decay, so try to keep dried fruit to mealtimes and as snacks in-between.</a:t>
              </a:r>
            </a:p>
          </p:txBody>
        </p:sp>
      </p:grpSp>
      <p:sp>
        <p:nvSpPr>
          <p:cNvPr id="20" name="TextBox 20"/>
          <p:cNvSpPr txBox="1"/>
          <p:nvPr/>
        </p:nvSpPr>
        <p:spPr>
          <a:xfrm>
            <a:off x="1028700" y="3151303"/>
            <a:ext cx="5348753" cy="1943864"/>
          </a:xfrm>
          <a:prstGeom prst="rect">
            <a:avLst/>
          </a:prstGeom>
        </p:spPr>
        <p:txBody>
          <a:bodyPr lIns="0" tIns="0" rIns="0" bIns="0" rtlCol="0" anchor="t">
            <a:spAutoFit/>
          </a:bodyPr>
          <a:lstStyle/>
          <a:p>
            <a:pPr>
              <a:lnSpc>
                <a:spcPts val="7700"/>
              </a:lnSpc>
            </a:pPr>
            <a:r>
              <a:rPr lang="en-US" sz="5500" spc="220" dirty="0">
                <a:solidFill>
                  <a:srgbClr val="F4F5EF"/>
                </a:solidFill>
                <a:latin typeface="Now Bold"/>
              </a:rPr>
              <a:t>OTHER SOURCES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4F5EF"/>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5494571" y="7944338"/>
            <a:ext cx="1313962" cy="1313962"/>
            <a:chOff x="0" y="0"/>
            <a:chExt cx="1708150" cy="1708150"/>
          </a:xfrm>
        </p:grpSpPr>
        <p:sp>
          <p:nvSpPr>
            <p:cNvPr id="3" name="Freeform 3"/>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7ACB53"/>
            </a:solidFill>
          </p:spPr>
        </p:sp>
      </p:grpSp>
      <p:grpSp>
        <p:nvGrpSpPr>
          <p:cNvPr id="4" name="Group 4"/>
          <p:cNvGrpSpPr/>
          <p:nvPr/>
        </p:nvGrpSpPr>
        <p:grpSpPr>
          <a:xfrm rot="5400000">
            <a:off x="16242014" y="6982677"/>
            <a:ext cx="2034571" cy="901533"/>
            <a:chOff x="0" y="0"/>
            <a:chExt cx="1289756" cy="571500"/>
          </a:xfrm>
        </p:grpSpPr>
        <p:sp>
          <p:nvSpPr>
            <p:cNvPr id="5" name="Freeform 5"/>
            <p:cNvSpPr/>
            <p:nvPr/>
          </p:nvSpPr>
          <p:spPr>
            <a:xfrm>
              <a:off x="0" y="255270"/>
              <a:ext cx="1289756" cy="69850"/>
            </a:xfrm>
            <a:custGeom>
              <a:avLst/>
              <a:gdLst/>
              <a:ahLst/>
              <a:cxnLst/>
              <a:rect l="l" t="t" r="r" b="b"/>
              <a:pathLst>
                <a:path w="1289756" h="69850">
                  <a:moveTo>
                    <a:pt x="998926" y="0"/>
                  </a:moveTo>
                  <a:lnTo>
                    <a:pt x="0" y="0"/>
                  </a:lnTo>
                  <a:lnTo>
                    <a:pt x="0" y="69850"/>
                  </a:lnTo>
                  <a:lnTo>
                    <a:pt x="1289756" y="69850"/>
                  </a:lnTo>
                  <a:lnTo>
                    <a:pt x="1289756" y="0"/>
                  </a:lnTo>
                  <a:close/>
                </a:path>
              </a:pathLst>
            </a:custGeom>
            <a:solidFill>
              <a:srgbClr val="7ACB53"/>
            </a:solidFill>
          </p:spPr>
        </p:sp>
      </p:gr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838554" y="3220173"/>
            <a:ext cx="6871513" cy="4724165"/>
          </a:xfrm>
          <a:prstGeom prst="rect">
            <a:avLst/>
          </a:prstGeom>
        </p:spPr>
      </p:pic>
      <p:grpSp>
        <p:nvGrpSpPr>
          <p:cNvPr id="7" name="Group 7"/>
          <p:cNvGrpSpPr/>
          <p:nvPr/>
        </p:nvGrpSpPr>
        <p:grpSpPr>
          <a:xfrm>
            <a:off x="1028700" y="546849"/>
            <a:ext cx="10042282" cy="9239013"/>
            <a:chOff x="0" y="-38100"/>
            <a:chExt cx="13389710" cy="12318684"/>
          </a:xfrm>
        </p:grpSpPr>
        <p:sp>
          <p:nvSpPr>
            <p:cNvPr id="8" name="TextBox 8"/>
            <p:cNvSpPr txBox="1"/>
            <p:nvPr/>
          </p:nvSpPr>
          <p:spPr>
            <a:xfrm>
              <a:off x="0" y="3273332"/>
              <a:ext cx="13370595" cy="9007252"/>
            </a:xfrm>
            <a:prstGeom prst="rect">
              <a:avLst/>
            </a:prstGeom>
          </p:spPr>
          <p:txBody>
            <a:bodyPr lIns="0" tIns="0" rIns="0" bIns="0" rtlCol="0" anchor="t">
              <a:spAutoFit/>
            </a:bodyPr>
            <a:lstStyle/>
            <a:p>
              <a:pPr>
                <a:lnSpc>
                  <a:spcPts val="3280"/>
                </a:lnSpc>
              </a:pPr>
              <a:r>
                <a:rPr lang="en-US" sz="2343" spc="398" dirty="0">
                  <a:solidFill>
                    <a:srgbClr val="7ACB53"/>
                  </a:solidFill>
                  <a:latin typeface="Now Bold"/>
                </a:rPr>
                <a:t>There are many easy ways to eat more fruit and vegetables! For example:</a:t>
              </a:r>
            </a:p>
            <a:p>
              <a:pPr>
                <a:lnSpc>
                  <a:spcPts val="3280"/>
                </a:lnSpc>
              </a:pPr>
              <a:r>
                <a:rPr lang="en-US" sz="2343" spc="398" dirty="0">
                  <a:solidFill>
                    <a:srgbClr val="7ACB53"/>
                  </a:solidFill>
                  <a:latin typeface="Now Bold"/>
                </a:rPr>
                <a:t> </a:t>
              </a:r>
            </a:p>
            <a:p>
              <a:pPr marL="505868" lvl="1" indent="-252934">
                <a:lnSpc>
                  <a:spcPts val="3280"/>
                </a:lnSpc>
                <a:buFont typeface="Arial"/>
                <a:buChar char="•"/>
              </a:pPr>
              <a:r>
                <a:rPr lang="en-US" sz="2340" spc="101" dirty="0">
                  <a:solidFill>
                    <a:srgbClr val="7ACB53"/>
                  </a:solidFill>
                  <a:latin typeface="Now Bold" panose="020B0604020202020204" charset="0"/>
                </a:rPr>
                <a:t>Add fruit t</a:t>
              </a:r>
              <a:r>
                <a:rPr lang="en-US" sz="2340" spc="398" dirty="0">
                  <a:solidFill>
                    <a:srgbClr val="7ACB53"/>
                  </a:solidFill>
                  <a:latin typeface="Now Bold" panose="020B0604020202020204" charset="0"/>
                </a:rPr>
                <a:t>o </a:t>
              </a:r>
              <a:r>
                <a:rPr lang="en-US" sz="2343" spc="398" dirty="0">
                  <a:solidFill>
                    <a:srgbClr val="7ACB53"/>
                  </a:solidFill>
                  <a:latin typeface="Now Bold"/>
                </a:rPr>
                <a:t>your breakfast cereal, or mash banana into your porridge</a:t>
              </a:r>
            </a:p>
            <a:p>
              <a:pPr marL="505868" lvl="1" indent="-252934">
                <a:lnSpc>
                  <a:spcPts val="3280"/>
                </a:lnSpc>
                <a:buFont typeface="Arial"/>
                <a:buChar char="•"/>
              </a:pPr>
              <a:r>
                <a:rPr lang="en-US" sz="2343" spc="398" dirty="0">
                  <a:solidFill>
                    <a:srgbClr val="7ACB53"/>
                  </a:solidFill>
                  <a:latin typeface="Now Bold"/>
                </a:rPr>
                <a:t>Add a side salad to your lunch</a:t>
              </a:r>
            </a:p>
            <a:p>
              <a:pPr marL="505868" lvl="1" indent="-252934">
                <a:lnSpc>
                  <a:spcPts val="3280"/>
                </a:lnSpc>
                <a:buFont typeface="Arial"/>
                <a:buChar char="•"/>
              </a:pPr>
              <a:r>
                <a:rPr lang="en-US" sz="2343" spc="398" dirty="0">
                  <a:solidFill>
                    <a:srgbClr val="7ACB53"/>
                  </a:solidFill>
                  <a:latin typeface="Now Bold"/>
                </a:rPr>
                <a:t>Add vegetables to soups, sauces and pasta dishes</a:t>
              </a:r>
            </a:p>
            <a:p>
              <a:pPr marL="505868" lvl="1" indent="-252934">
                <a:lnSpc>
                  <a:spcPts val="3280"/>
                </a:lnSpc>
                <a:buFont typeface="Arial"/>
                <a:buChar char="•"/>
              </a:pPr>
              <a:r>
                <a:rPr lang="en-US" sz="2343" spc="398" dirty="0">
                  <a:solidFill>
                    <a:srgbClr val="7ACB53"/>
                  </a:solidFill>
                  <a:latin typeface="Now Bold"/>
                </a:rPr>
                <a:t>Replace snacks with a piece of fruit or vegetable sticks </a:t>
              </a:r>
            </a:p>
            <a:p>
              <a:pPr marL="505830" lvl="1" indent="-252915">
                <a:lnSpc>
                  <a:spcPts val="3280"/>
                </a:lnSpc>
                <a:buFont typeface="Arial"/>
                <a:buChar char="•"/>
              </a:pPr>
              <a:r>
                <a:rPr lang="en-US" sz="2343" spc="398" dirty="0">
                  <a:solidFill>
                    <a:srgbClr val="7ACB53"/>
                  </a:solidFill>
                  <a:latin typeface="Now Bold"/>
                </a:rPr>
                <a:t>Have fruit and yogurt for a refreshing dessert</a:t>
              </a:r>
            </a:p>
            <a:p>
              <a:pPr>
                <a:lnSpc>
                  <a:spcPts val="3280"/>
                </a:lnSpc>
              </a:pPr>
              <a:r>
                <a:rPr lang="en-US" sz="2343" spc="398" dirty="0">
                  <a:solidFill>
                    <a:srgbClr val="7ACB53"/>
                  </a:solidFill>
                  <a:latin typeface="Now Bold"/>
                </a:rPr>
                <a:t> </a:t>
              </a:r>
            </a:p>
            <a:p>
              <a:pPr>
                <a:lnSpc>
                  <a:spcPts val="3281"/>
                </a:lnSpc>
              </a:pPr>
              <a:r>
                <a:rPr lang="en-US" sz="2343" spc="398" dirty="0">
                  <a:solidFill>
                    <a:srgbClr val="7ACB53"/>
                  </a:solidFill>
                  <a:latin typeface="Now Bold"/>
                </a:rPr>
                <a:t>A good way to ensure you get your 5 a day is to have 1 portion with breakfast, 2 with lunch and 2 with dinner. You can add even more by choosing fruit or vegetables as snacks.</a:t>
              </a:r>
            </a:p>
          </p:txBody>
        </p:sp>
        <p:sp>
          <p:nvSpPr>
            <p:cNvPr id="9" name="TextBox 9"/>
            <p:cNvSpPr txBox="1"/>
            <p:nvPr/>
          </p:nvSpPr>
          <p:spPr>
            <a:xfrm>
              <a:off x="0" y="-38100"/>
              <a:ext cx="13389710" cy="2912486"/>
            </a:xfrm>
            <a:prstGeom prst="rect">
              <a:avLst/>
            </a:prstGeom>
          </p:spPr>
          <p:txBody>
            <a:bodyPr lIns="0" tIns="0" rIns="0" bIns="0" rtlCol="0" anchor="t">
              <a:spAutoFit/>
            </a:bodyPr>
            <a:lstStyle/>
            <a:p>
              <a:pPr>
                <a:lnSpc>
                  <a:spcPts val="8661"/>
                </a:lnSpc>
              </a:pPr>
              <a:r>
                <a:rPr lang="en-US" sz="6929" spc="228">
                  <a:solidFill>
                    <a:srgbClr val="7ACB53"/>
                  </a:solidFill>
                  <a:latin typeface="Now Bold Bold"/>
                </a:rPr>
                <a:t>Ways to increase your intake </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ACB53"/>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15950873" y="-292393"/>
            <a:ext cx="2034571" cy="901533"/>
            <a:chOff x="0" y="0"/>
            <a:chExt cx="1289756" cy="571500"/>
          </a:xfrm>
        </p:grpSpPr>
        <p:sp>
          <p:nvSpPr>
            <p:cNvPr id="3" name="Freeform 3"/>
            <p:cNvSpPr/>
            <p:nvPr/>
          </p:nvSpPr>
          <p:spPr>
            <a:xfrm>
              <a:off x="0" y="255270"/>
              <a:ext cx="1289756" cy="69850"/>
            </a:xfrm>
            <a:custGeom>
              <a:avLst/>
              <a:gdLst/>
              <a:ahLst/>
              <a:cxnLst/>
              <a:rect l="l" t="t" r="r" b="b"/>
              <a:pathLst>
                <a:path w="1289756" h="69850">
                  <a:moveTo>
                    <a:pt x="998926" y="0"/>
                  </a:moveTo>
                  <a:lnTo>
                    <a:pt x="0" y="0"/>
                  </a:lnTo>
                  <a:lnTo>
                    <a:pt x="0" y="69850"/>
                  </a:lnTo>
                  <a:lnTo>
                    <a:pt x="1289756" y="69850"/>
                  </a:lnTo>
                  <a:lnTo>
                    <a:pt x="1289756" y="0"/>
                  </a:lnTo>
                  <a:close/>
                </a:path>
              </a:pathLst>
            </a:custGeom>
            <a:solidFill>
              <a:srgbClr val="F4F5EF"/>
            </a:solidFill>
          </p:spPr>
        </p:sp>
      </p:grpSp>
      <p:pic>
        <p:nvPicPr>
          <p:cNvPr id="4" name="Picture 4"/>
          <p:cNvPicPr>
            <a:picLocks noChangeAspect="1"/>
          </p:cNvPicPr>
          <p:nvPr/>
        </p:nvPicPr>
        <p:blipFill>
          <a:blip r:embed="rId2"/>
          <a:srcRect l="7077" r="7077"/>
          <a:stretch>
            <a:fillRect/>
          </a:stretch>
        </p:blipFill>
        <p:spPr>
          <a:xfrm rot="5400000">
            <a:off x="-1122178" y="1932225"/>
            <a:ext cx="10801164" cy="5908386"/>
          </a:xfrm>
          <a:prstGeom prst="rect">
            <a:avLst/>
          </a:prstGeom>
        </p:spPr>
      </p:pic>
      <p:sp>
        <p:nvSpPr>
          <p:cNvPr id="5" name="AutoShape 5"/>
          <p:cNvSpPr/>
          <p:nvPr/>
        </p:nvSpPr>
        <p:spPr>
          <a:xfrm>
            <a:off x="6066031" y="8542268"/>
            <a:ext cx="1638807" cy="569073"/>
          </a:xfrm>
          <a:prstGeom prst="rect">
            <a:avLst/>
          </a:prstGeom>
          <a:solidFill>
            <a:srgbClr val="E5FB52"/>
          </a:solidFill>
        </p:spPr>
      </p:sp>
      <p:grpSp>
        <p:nvGrpSpPr>
          <p:cNvPr id="6" name="Group 6"/>
          <p:cNvGrpSpPr/>
          <p:nvPr/>
        </p:nvGrpSpPr>
        <p:grpSpPr>
          <a:xfrm>
            <a:off x="8067623" y="3038976"/>
            <a:ext cx="8900536" cy="6072365"/>
            <a:chOff x="0" y="0"/>
            <a:chExt cx="11867381" cy="8096486"/>
          </a:xfrm>
        </p:grpSpPr>
        <p:sp>
          <p:nvSpPr>
            <p:cNvPr id="7" name="TextBox 7"/>
            <p:cNvSpPr txBox="1"/>
            <p:nvPr/>
          </p:nvSpPr>
          <p:spPr>
            <a:xfrm>
              <a:off x="0" y="-57150"/>
              <a:ext cx="11867381" cy="2374450"/>
            </a:xfrm>
            <a:prstGeom prst="rect">
              <a:avLst/>
            </a:prstGeom>
          </p:spPr>
          <p:txBody>
            <a:bodyPr lIns="0" tIns="0" rIns="0" bIns="0" rtlCol="0" anchor="t">
              <a:spAutoFit/>
            </a:bodyPr>
            <a:lstStyle/>
            <a:p>
              <a:pPr>
                <a:lnSpc>
                  <a:spcPts val="4760"/>
                </a:lnSpc>
              </a:pPr>
              <a:r>
                <a:rPr lang="en-US" sz="3400" spc="578">
                  <a:solidFill>
                    <a:srgbClr val="E5FB52"/>
                  </a:solidFill>
                  <a:latin typeface="Now Bold"/>
                </a:rPr>
                <a:t>Fruit and vegetables taste delicious, but remember… Variety is also important!</a:t>
              </a:r>
            </a:p>
          </p:txBody>
        </p:sp>
        <p:sp>
          <p:nvSpPr>
            <p:cNvPr id="8" name="TextBox 8"/>
            <p:cNvSpPr txBox="1"/>
            <p:nvPr/>
          </p:nvSpPr>
          <p:spPr>
            <a:xfrm>
              <a:off x="0" y="2760582"/>
              <a:ext cx="11830036" cy="5335905"/>
            </a:xfrm>
            <a:prstGeom prst="rect">
              <a:avLst/>
            </a:prstGeom>
          </p:spPr>
          <p:txBody>
            <a:bodyPr lIns="0" tIns="0" rIns="0" bIns="0" rtlCol="0" anchor="t">
              <a:spAutoFit/>
            </a:bodyPr>
            <a:lstStyle/>
            <a:p>
              <a:pPr>
                <a:lnSpc>
                  <a:spcPts val="4590"/>
                </a:lnSpc>
              </a:pPr>
              <a:r>
                <a:rPr lang="en-US" sz="2700" spc="108">
                  <a:solidFill>
                    <a:srgbClr val="F4F5EF"/>
                  </a:solidFill>
                  <a:latin typeface="Now"/>
                </a:rPr>
                <a:t>Different types of fruits and vegetables contain different combinations of important nutrients, and are therefore associated with different benefits.  So, to get the most nutritional benefit out of your 5 a day, try to “eat the rainbow” by including a wide variety of fruits and vegetables from each of the colour groups.</a:t>
              </a:r>
            </a:p>
          </p:txBody>
        </p:sp>
      </p:grpSp>
      <p:sp>
        <p:nvSpPr>
          <p:cNvPr id="9" name="TextBox 9"/>
          <p:cNvSpPr txBox="1"/>
          <p:nvPr/>
        </p:nvSpPr>
        <p:spPr>
          <a:xfrm>
            <a:off x="8067623" y="1754128"/>
            <a:ext cx="7856713" cy="1074251"/>
          </a:xfrm>
          <a:prstGeom prst="rect">
            <a:avLst/>
          </a:prstGeom>
        </p:spPr>
        <p:txBody>
          <a:bodyPr lIns="0" tIns="0" rIns="0" bIns="0" rtlCol="0" anchor="t">
            <a:spAutoFit/>
          </a:bodyPr>
          <a:lstStyle/>
          <a:p>
            <a:pPr>
              <a:lnSpc>
                <a:spcPts val="8500"/>
              </a:lnSpc>
            </a:pPr>
            <a:r>
              <a:rPr lang="en-US" sz="6800" spc="224">
                <a:solidFill>
                  <a:srgbClr val="F4F5EF"/>
                </a:solidFill>
                <a:latin typeface="Now Bold Bold"/>
              </a:rPr>
              <a:t>Eat the rainbow</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5757"/>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16378476" y="9270322"/>
            <a:ext cx="1761648" cy="901533"/>
            <a:chOff x="0" y="0"/>
            <a:chExt cx="1116744" cy="571500"/>
          </a:xfrm>
        </p:grpSpPr>
        <p:sp>
          <p:nvSpPr>
            <p:cNvPr id="3" name="Freeform 3"/>
            <p:cNvSpPr/>
            <p:nvPr/>
          </p:nvSpPr>
          <p:spPr>
            <a:xfrm>
              <a:off x="0" y="255270"/>
              <a:ext cx="1116744" cy="69850"/>
            </a:xfrm>
            <a:custGeom>
              <a:avLst/>
              <a:gdLst/>
              <a:ahLst/>
              <a:cxnLst/>
              <a:rect l="l" t="t" r="r" b="b"/>
              <a:pathLst>
                <a:path w="1116744" h="69850">
                  <a:moveTo>
                    <a:pt x="825914" y="0"/>
                  </a:moveTo>
                  <a:lnTo>
                    <a:pt x="0" y="0"/>
                  </a:lnTo>
                  <a:lnTo>
                    <a:pt x="0" y="69850"/>
                  </a:lnTo>
                  <a:lnTo>
                    <a:pt x="1116744" y="69850"/>
                  </a:lnTo>
                  <a:lnTo>
                    <a:pt x="1116744" y="0"/>
                  </a:lnTo>
                  <a:close/>
                </a:path>
              </a:pathLst>
            </a:custGeom>
            <a:solidFill>
              <a:srgbClr val="F4F5EF"/>
            </a:solidFill>
          </p:spPr>
        </p:sp>
      </p:grpSp>
      <p:sp>
        <p:nvSpPr>
          <p:cNvPr id="4" name="AutoShape 4"/>
          <p:cNvSpPr/>
          <p:nvPr/>
        </p:nvSpPr>
        <p:spPr>
          <a:xfrm>
            <a:off x="5246850" y="4229441"/>
            <a:ext cx="3865049" cy="2225275"/>
          </a:xfrm>
          <a:prstGeom prst="rect">
            <a:avLst/>
          </a:prstGeom>
          <a:solidFill>
            <a:srgbClr val="E5FB52"/>
          </a:solidFill>
        </p:spPr>
      </p:sp>
      <p:grpSp>
        <p:nvGrpSpPr>
          <p:cNvPr id="5" name="Group 5"/>
          <p:cNvGrpSpPr>
            <a:grpSpLocks noChangeAspect="1"/>
          </p:cNvGrpSpPr>
          <p:nvPr/>
        </p:nvGrpSpPr>
        <p:grpSpPr>
          <a:xfrm>
            <a:off x="1028700" y="1936884"/>
            <a:ext cx="967559" cy="967559"/>
            <a:chOff x="0" y="0"/>
            <a:chExt cx="1708150" cy="1708150"/>
          </a:xfrm>
        </p:grpSpPr>
        <p:sp>
          <p:nvSpPr>
            <p:cNvPr id="6" name="Freeform 6"/>
            <p:cNvSpPr/>
            <p:nvPr/>
          </p:nvSpPr>
          <p:spPr>
            <a:xfrm>
              <a:off x="0" y="0"/>
              <a:ext cx="1708150" cy="1708150"/>
            </a:xfrm>
            <a:custGeom>
              <a:avLst/>
              <a:gdLst/>
              <a:ahLst/>
              <a:cxnLst/>
              <a:rect l="l" t="t" r="r" b="b"/>
              <a:pathLst>
                <a:path w="1708150" h="1708150">
                  <a:moveTo>
                    <a:pt x="853440" y="1708150"/>
                  </a:moveTo>
                  <a:cubicBezTo>
                    <a:pt x="383540" y="1708150"/>
                    <a:pt x="0" y="1324610"/>
                    <a:pt x="0" y="853440"/>
                  </a:cubicBezTo>
                  <a:cubicBezTo>
                    <a:pt x="0" y="383540"/>
                    <a:pt x="383540" y="0"/>
                    <a:pt x="853440" y="0"/>
                  </a:cubicBezTo>
                  <a:cubicBezTo>
                    <a:pt x="1324610" y="0"/>
                    <a:pt x="1706880" y="383540"/>
                    <a:pt x="1706880" y="853440"/>
                  </a:cubicBezTo>
                  <a:cubicBezTo>
                    <a:pt x="1708150" y="1324610"/>
                    <a:pt x="1324610" y="1708150"/>
                    <a:pt x="853440" y="1708150"/>
                  </a:cubicBezTo>
                  <a:close/>
                  <a:moveTo>
                    <a:pt x="853440" y="469900"/>
                  </a:moveTo>
                  <a:cubicBezTo>
                    <a:pt x="642620" y="469900"/>
                    <a:pt x="469900" y="642620"/>
                    <a:pt x="469900" y="853440"/>
                  </a:cubicBezTo>
                  <a:cubicBezTo>
                    <a:pt x="469900" y="1064260"/>
                    <a:pt x="642620" y="1236980"/>
                    <a:pt x="853440" y="1236980"/>
                  </a:cubicBezTo>
                  <a:cubicBezTo>
                    <a:pt x="1064260" y="1236980"/>
                    <a:pt x="1236980" y="1064260"/>
                    <a:pt x="1236980" y="853440"/>
                  </a:cubicBezTo>
                  <a:cubicBezTo>
                    <a:pt x="1236980" y="642620"/>
                    <a:pt x="1065530" y="469900"/>
                    <a:pt x="853440" y="469900"/>
                  </a:cubicBezTo>
                  <a:close/>
                </a:path>
              </a:pathLst>
            </a:custGeom>
            <a:solidFill>
              <a:srgbClr val="F4F5EF"/>
            </a:solidFill>
          </p:spPr>
        </p:sp>
      </p:grpSp>
      <p:sp>
        <p:nvSpPr>
          <p:cNvPr id="7" name="AutoShape 7"/>
          <p:cNvSpPr/>
          <p:nvPr/>
        </p:nvSpPr>
        <p:spPr>
          <a:xfrm>
            <a:off x="1512480" y="1028700"/>
            <a:ext cx="1611635" cy="501547"/>
          </a:xfrm>
          <a:prstGeom prst="rect">
            <a:avLst/>
          </a:prstGeom>
          <a:solidFill>
            <a:srgbClr val="F4F5EF"/>
          </a:solidFill>
        </p:spPr>
      </p:sp>
      <p:pic>
        <p:nvPicPr>
          <p:cNvPr id="8" name="Picture 8"/>
          <p:cNvPicPr>
            <a:picLocks noChangeAspect="1"/>
          </p:cNvPicPr>
          <p:nvPr/>
        </p:nvPicPr>
        <p:blipFill>
          <a:blip r:embed="rId2"/>
          <a:srcRect t="7041" b="7041"/>
          <a:stretch>
            <a:fillRect/>
          </a:stretch>
        </p:blipFill>
        <p:spPr>
          <a:xfrm>
            <a:off x="5430937" y="1028700"/>
            <a:ext cx="3900457" cy="2236903"/>
          </a:xfrm>
          <a:prstGeom prst="rect">
            <a:avLst/>
          </a:prstGeom>
        </p:spPr>
      </p:pic>
      <p:pic>
        <p:nvPicPr>
          <p:cNvPr id="9" name="Picture 9"/>
          <p:cNvPicPr>
            <a:picLocks noChangeAspect="1"/>
          </p:cNvPicPr>
          <p:nvPr/>
        </p:nvPicPr>
        <p:blipFill>
          <a:blip r:embed="rId3"/>
          <a:srcRect t="6656" b="6656"/>
          <a:stretch>
            <a:fillRect/>
          </a:stretch>
        </p:blipFill>
        <p:spPr>
          <a:xfrm>
            <a:off x="5430937" y="4015022"/>
            <a:ext cx="3900457" cy="2256956"/>
          </a:xfrm>
          <a:prstGeom prst="rect">
            <a:avLst/>
          </a:prstGeom>
        </p:spPr>
      </p:pic>
      <p:pic>
        <p:nvPicPr>
          <p:cNvPr id="10" name="Picture 10"/>
          <p:cNvPicPr>
            <a:picLocks noChangeAspect="1"/>
          </p:cNvPicPr>
          <p:nvPr/>
        </p:nvPicPr>
        <p:blipFill>
          <a:blip r:embed="rId4"/>
          <a:srcRect t="11766" b="11766"/>
          <a:stretch>
            <a:fillRect/>
          </a:stretch>
        </p:blipFill>
        <p:spPr>
          <a:xfrm>
            <a:off x="5430937" y="7021397"/>
            <a:ext cx="3900457" cy="2236903"/>
          </a:xfrm>
          <a:prstGeom prst="rect">
            <a:avLst/>
          </a:prstGeom>
        </p:spPr>
      </p:pic>
      <p:sp>
        <p:nvSpPr>
          <p:cNvPr id="11" name="TextBox 11"/>
          <p:cNvSpPr txBox="1"/>
          <p:nvPr/>
        </p:nvSpPr>
        <p:spPr>
          <a:xfrm>
            <a:off x="9717939" y="1529842"/>
            <a:ext cx="7541361" cy="3613658"/>
          </a:xfrm>
          <a:prstGeom prst="rect">
            <a:avLst/>
          </a:prstGeom>
        </p:spPr>
        <p:txBody>
          <a:bodyPr lIns="0" tIns="0" rIns="0" bIns="0" rtlCol="0" anchor="t">
            <a:spAutoFit/>
          </a:bodyPr>
          <a:lstStyle/>
          <a:p>
            <a:pPr>
              <a:lnSpc>
                <a:spcPts val="9519"/>
              </a:lnSpc>
            </a:pPr>
            <a:r>
              <a:rPr lang="en-US" sz="6799" spc="271">
                <a:solidFill>
                  <a:srgbClr val="F4F5EF"/>
                </a:solidFill>
                <a:latin typeface="Now Bold"/>
              </a:rPr>
              <a:t>RED FOODS AND INFLAMMATION </a:t>
            </a:r>
          </a:p>
        </p:txBody>
      </p:sp>
      <p:sp>
        <p:nvSpPr>
          <p:cNvPr id="12" name="TextBox 12"/>
          <p:cNvSpPr txBox="1"/>
          <p:nvPr/>
        </p:nvSpPr>
        <p:spPr>
          <a:xfrm>
            <a:off x="9717939" y="5751613"/>
            <a:ext cx="7541361" cy="2388235"/>
          </a:xfrm>
          <a:prstGeom prst="rect">
            <a:avLst/>
          </a:prstGeom>
        </p:spPr>
        <p:txBody>
          <a:bodyPr lIns="0" tIns="0" rIns="0" bIns="0" rtlCol="0" anchor="t">
            <a:spAutoFit/>
          </a:bodyPr>
          <a:lstStyle/>
          <a:p>
            <a:pPr>
              <a:lnSpc>
                <a:spcPts val="4759"/>
              </a:lnSpc>
            </a:pPr>
            <a:r>
              <a:rPr lang="en-US" sz="3400">
                <a:solidFill>
                  <a:srgbClr val="F4F5EF"/>
                </a:solidFill>
                <a:latin typeface="Open Sans Light"/>
              </a:rPr>
              <a:t>High in antioxidants with anti-inﬂammatory properties and nutrients important in immune system modulation such as vitamin C.</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980</Words>
  <Application>Microsoft Office PowerPoint</Application>
  <PresentationFormat>Custom</PresentationFormat>
  <Paragraphs>78</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Calibri</vt:lpstr>
      <vt:lpstr>Now Bold Bold</vt:lpstr>
      <vt:lpstr>Arial</vt:lpstr>
      <vt:lpstr>Now</vt:lpstr>
      <vt:lpstr>Now Bold</vt:lpstr>
      <vt:lpstr>Open Sans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Fruit and Vegetables</dc:title>
  <cp:lastModifiedBy>Kate Westall (s4597871)</cp:lastModifiedBy>
  <cp:revision>2</cp:revision>
  <dcterms:created xsi:type="dcterms:W3CDTF">2006-08-16T00:00:00Z</dcterms:created>
  <dcterms:modified xsi:type="dcterms:W3CDTF">2021-03-01T12:58:56Z</dcterms:modified>
  <dc:identifier>DAEVgTwdtM0</dc:identifier>
</cp:coreProperties>
</file>