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8288000" cy="10287000"/>
  <p:notesSz cx="6858000" cy="9144000"/>
  <p:embeddedFontLst>
    <p:embeddedFont>
      <p:font typeface="Calibri" panose="020F0502020204030204" pitchFamily="34" charset="0"/>
      <p:regular r:id="rId12"/>
      <p:bold r:id="rId13"/>
      <p:italic r:id="rId14"/>
      <p:boldItalic r:id="rId15"/>
    </p:embeddedFont>
    <p:embeddedFont>
      <p:font typeface="Montserrat" panose="020B0604020202020204" charset="0"/>
      <p:regular r:id="rId16"/>
    </p:embeddedFont>
    <p:embeddedFont>
      <p:font typeface="Poppins Light" panose="020B0604020202020204" charset="0"/>
      <p:regular r:id="rId17"/>
    </p:embeddedFont>
    <p:embeddedFont>
      <p:font typeface="Poppins Light Bold" panose="020B0604020202020204" charset="0"/>
      <p:regular r:id="rId18"/>
    </p:embeddedFont>
    <p:embeddedFont>
      <p:font typeface="Poppins Medium" panose="020B0604020202020204" charset="0"/>
      <p:regular r:id="rId19"/>
    </p:embeddedFont>
    <p:embeddedFont>
      <p:font typeface="Poppins Medium Bold" panose="020B0604020202020204"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8" d="100"/>
          <a:sy n="58" d="100"/>
        </p:scale>
        <p:origin x="720"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2.sv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0EC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800000">
            <a:off x="-3043548" y="-1135104"/>
            <a:ext cx="6808222" cy="4864784"/>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679269" y="8051760"/>
            <a:ext cx="6256396" cy="4470480"/>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869691" y="2226687"/>
            <a:ext cx="7315200" cy="3831336"/>
          </a:xfrm>
          <a:prstGeom prst="rect">
            <a:avLst/>
          </a:prstGeom>
        </p:spPr>
      </p:pic>
      <p:grpSp>
        <p:nvGrpSpPr>
          <p:cNvPr id="5" name="Group 5"/>
          <p:cNvGrpSpPr/>
          <p:nvPr/>
        </p:nvGrpSpPr>
        <p:grpSpPr>
          <a:xfrm>
            <a:off x="8748634" y="1740882"/>
            <a:ext cx="7850072" cy="2401473"/>
            <a:chOff x="0" y="0"/>
            <a:chExt cx="10466763" cy="3201964"/>
          </a:xfrm>
        </p:grpSpPr>
        <p:sp>
          <p:nvSpPr>
            <p:cNvPr id="6" name="TextBox 6"/>
            <p:cNvSpPr txBox="1"/>
            <p:nvPr/>
          </p:nvSpPr>
          <p:spPr>
            <a:xfrm>
              <a:off x="0" y="1173139"/>
              <a:ext cx="10466763" cy="2028825"/>
            </a:xfrm>
            <a:prstGeom prst="rect">
              <a:avLst/>
            </a:prstGeom>
          </p:spPr>
          <p:txBody>
            <a:bodyPr lIns="0" tIns="0" rIns="0" bIns="0" rtlCol="0" anchor="t">
              <a:spAutoFit/>
            </a:bodyPr>
            <a:lstStyle/>
            <a:p>
              <a:pPr>
                <a:lnSpc>
                  <a:spcPts val="11550"/>
                </a:lnSpc>
              </a:pPr>
              <a:r>
                <a:rPr lang="en-US" sz="10500">
                  <a:solidFill>
                    <a:srgbClr val="2F2535"/>
                  </a:solidFill>
                  <a:latin typeface="Poppins Bold Bold"/>
                </a:rPr>
                <a:t>FISH </a:t>
              </a:r>
            </a:p>
          </p:txBody>
        </p:sp>
        <p:sp>
          <p:nvSpPr>
            <p:cNvPr id="7" name="TextBox 7"/>
            <p:cNvSpPr txBox="1"/>
            <p:nvPr/>
          </p:nvSpPr>
          <p:spPr>
            <a:xfrm>
              <a:off x="0" y="19050"/>
              <a:ext cx="8284285" cy="590550"/>
            </a:xfrm>
            <a:prstGeom prst="rect">
              <a:avLst/>
            </a:prstGeom>
          </p:spPr>
          <p:txBody>
            <a:bodyPr lIns="0" tIns="0" rIns="0" bIns="0" rtlCol="0" anchor="t">
              <a:spAutoFit/>
            </a:bodyPr>
            <a:lstStyle/>
            <a:p>
              <a:pPr>
                <a:lnSpc>
                  <a:spcPts val="3300"/>
                </a:lnSpc>
              </a:pPr>
              <a:endParaRPr/>
            </a:p>
          </p:txBody>
        </p:sp>
      </p:grpSp>
      <p:grpSp>
        <p:nvGrpSpPr>
          <p:cNvPr id="8" name="Group 8"/>
          <p:cNvGrpSpPr/>
          <p:nvPr/>
        </p:nvGrpSpPr>
        <p:grpSpPr>
          <a:xfrm>
            <a:off x="8748634" y="4142355"/>
            <a:ext cx="8180369" cy="1448859"/>
            <a:chOff x="0" y="0"/>
            <a:chExt cx="10907159" cy="1931812"/>
          </a:xfrm>
        </p:grpSpPr>
        <p:sp>
          <p:nvSpPr>
            <p:cNvPr id="9" name="AutoShape 9"/>
            <p:cNvSpPr/>
            <p:nvPr/>
          </p:nvSpPr>
          <p:spPr>
            <a:xfrm>
              <a:off x="0" y="0"/>
              <a:ext cx="10907159" cy="1931812"/>
            </a:xfrm>
            <a:prstGeom prst="rect">
              <a:avLst/>
            </a:prstGeom>
            <a:solidFill>
              <a:srgbClr val="407BFF"/>
            </a:solidFill>
          </p:spPr>
        </p:sp>
        <p:sp>
          <p:nvSpPr>
            <p:cNvPr id="10" name="TextBox 10"/>
            <p:cNvSpPr txBox="1"/>
            <p:nvPr/>
          </p:nvSpPr>
          <p:spPr>
            <a:xfrm>
              <a:off x="727989" y="548197"/>
              <a:ext cx="9451181" cy="806842"/>
            </a:xfrm>
            <a:prstGeom prst="rect">
              <a:avLst/>
            </a:prstGeom>
          </p:spPr>
          <p:txBody>
            <a:bodyPr lIns="0" tIns="0" rIns="0" bIns="0" rtlCol="0" anchor="t">
              <a:spAutoFit/>
            </a:bodyPr>
            <a:lstStyle/>
            <a:p>
              <a:pPr>
                <a:lnSpc>
                  <a:spcPts val="4981"/>
                </a:lnSpc>
              </a:pPr>
              <a:r>
                <a:rPr lang="en-US" sz="3831" spc="114">
                  <a:solidFill>
                    <a:srgbClr val="FFFFFF"/>
                  </a:solidFill>
                  <a:latin typeface="Poppins Medium"/>
                </a:rPr>
                <a:t>AND SUSTAINABLE SOURCES</a:t>
              </a:r>
            </a:p>
          </p:txBody>
        </p:sp>
      </p:gr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28700" y="4866785"/>
            <a:ext cx="7315200" cy="3831336"/>
          </a:xfrm>
          <a:prstGeom prst="rect">
            <a:avLst/>
          </a:prstGeom>
        </p:spPr>
      </p:pic>
      <p:sp>
        <p:nvSpPr>
          <p:cNvPr id="12" name="TextBox 12"/>
          <p:cNvSpPr txBox="1"/>
          <p:nvPr/>
        </p:nvSpPr>
        <p:spPr>
          <a:xfrm>
            <a:off x="-398482" y="9446584"/>
            <a:ext cx="15108332" cy="688975"/>
          </a:xfrm>
          <a:prstGeom prst="rect">
            <a:avLst/>
          </a:prstGeom>
        </p:spPr>
        <p:txBody>
          <a:bodyPr lIns="0" tIns="0" rIns="0" bIns="0" rtlCol="0" anchor="t">
            <a:spAutoFit/>
          </a:bodyPr>
          <a:lstStyle/>
          <a:p>
            <a:pPr algn="ctr">
              <a:lnSpc>
                <a:spcPts val="2799"/>
              </a:lnSpc>
              <a:spcBef>
                <a:spcPct val="0"/>
              </a:spcBef>
            </a:pPr>
            <a:r>
              <a:rPr lang="en-US" sz="1999">
                <a:solidFill>
                  <a:srgbClr val="2F2535"/>
                </a:solidFill>
                <a:latin typeface="Montserrat"/>
              </a:rPr>
              <a:t>CHRISTCHURCH FOOD FESTIVAL EDUCATION TRUST: CHARITY NUMBER 1127292</a:t>
            </a:r>
          </a:p>
          <a:p>
            <a:pPr algn="ctr">
              <a:lnSpc>
                <a:spcPts val="2799"/>
              </a:lnSpc>
              <a:spcBef>
                <a:spcPct val="0"/>
              </a:spcBef>
            </a:pPr>
            <a:r>
              <a:rPr lang="en-US" sz="1999">
                <a:solidFill>
                  <a:srgbClr val="2F2535"/>
                </a:solidFill>
                <a:latin typeface="Montserrat"/>
              </a:rPr>
              <a:t>BOURNEMOUTH UNIVERSITY: MSC NUTRITION AND BEHAVIOUR STUDENT: CHRISTINA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0ECFF"/>
        </a:solidFill>
        <a:effectLst/>
      </p:bgPr>
    </p:bg>
    <p:spTree>
      <p:nvGrpSpPr>
        <p:cNvPr id="1" name=""/>
        <p:cNvGrpSpPr/>
        <p:nvPr/>
      </p:nvGrpSpPr>
      <p:grpSpPr>
        <a:xfrm>
          <a:off x="0" y="0"/>
          <a:ext cx="0" cy="0"/>
          <a:chOff x="0" y="0"/>
          <a:chExt cx="0" cy="0"/>
        </a:xfrm>
      </p:grpSpPr>
      <p:sp>
        <p:nvSpPr>
          <p:cNvPr id="2" name="TextBox 2"/>
          <p:cNvSpPr txBox="1"/>
          <p:nvPr/>
        </p:nvSpPr>
        <p:spPr>
          <a:xfrm>
            <a:off x="8165231" y="2996083"/>
            <a:ext cx="7373333" cy="4209108"/>
          </a:xfrm>
          <a:prstGeom prst="rect">
            <a:avLst/>
          </a:prstGeom>
        </p:spPr>
        <p:txBody>
          <a:bodyPr lIns="0" tIns="0" rIns="0" bIns="0" rtlCol="0" anchor="t">
            <a:spAutoFit/>
          </a:bodyPr>
          <a:lstStyle/>
          <a:p>
            <a:pPr marL="599063" lvl="1" indent="-299531">
              <a:lnSpc>
                <a:spcPts val="4162"/>
              </a:lnSpc>
              <a:buFont typeface="Arial"/>
              <a:buChar char="•"/>
            </a:pPr>
            <a:r>
              <a:rPr lang="en-US" sz="2774" spc="27">
                <a:solidFill>
                  <a:srgbClr val="2F2535"/>
                </a:solidFill>
                <a:latin typeface="Poppins Light"/>
              </a:rPr>
              <a:t>Fish provides many nutrients, vitamins and minerals that are important to the body</a:t>
            </a:r>
          </a:p>
          <a:p>
            <a:pPr marL="599063" lvl="1" indent="-299531">
              <a:lnSpc>
                <a:spcPts val="4162"/>
              </a:lnSpc>
              <a:buFont typeface="Arial"/>
              <a:buChar char="•"/>
            </a:pPr>
            <a:r>
              <a:rPr lang="en-US" sz="2774" spc="27">
                <a:solidFill>
                  <a:srgbClr val="2F2535"/>
                </a:solidFill>
                <a:latin typeface="Poppins Light"/>
              </a:rPr>
              <a:t>We should have at least 2 portions a week, and 1 of those should be oily</a:t>
            </a:r>
          </a:p>
          <a:p>
            <a:pPr marL="599063" lvl="1" indent="-299531">
              <a:lnSpc>
                <a:spcPts val="4162"/>
              </a:lnSpc>
              <a:buFont typeface="Arial"/>
              <a:buChar char="•"/>
            </a:pPr>
            <a:r>
              <a:rPr lang="en-US" sz="2774" spc="27">
                <a:solidFill>
                  <a:srgbClr val="2F2535"/>
                </a:solidFill>
                <a:latin typeface="Poppins Light"/>
              </a:rPr>
              <a:t>It is important to eat fish from sustainable sources</a:t>
            </a:r>
          </a:p>
          <a:p>
            <a:pPr>
              <a:lnSpc>
                <a:spcPts val="4162"/>
              </a:lnSpc>
            </a:pPr>
            <a:endParaRPr lang="en-US" sz="2774" spc="27">
              <a:solidFill>
                <a:srgbClr val="2F2535"/>
              </a:solidFill>
              <a:latin typeface="Poppins Light"/>
            </a:endParaRPr>
          </a:p>
        </p:txBody>
      </p:sp>
      <p:sp>
        <p:nvSpPr>
          <p:cNvPr id="3" name="TextBox 3"/>
          <p:cNvSpPr txBox="1"/>
          <p:nvPr/>
        </p:nvSpPr>
        <p:spPr>
          <a:xfrm>
            <a:off x="8165231" y="1723560"/>
            <a:ext cx="7715338" cy="1076325"/>
          </a:xfrm>
          <a:prstGeom prst="rect">
            <a:avLst/>
          </a:prstGeom>
        </p:spPr>
        <p:txBody>
          <a:bodyPr lIns="0" tIns="0" rIns="0" bIns="0" rtlCol="0" anchor="t">
            <a:spAutoFit/>
          </a:bodyPr>
          <a:lstStyle/>
          <a:p>
            <a:pPr>
              <a:lnSpc>
                <a:spcPts val="8250"/>
              </a:lnSpc>
            </a:pPr>
            <a:r>
              <a:rPr lang="en-US" sz="7500">
                <a:solidFill>
                  <a:srgbClr val="2F2535"/>
                </a:solidFill>
                <a:latin typeface="Poppins Bold Bold"/>
              </a:rPr>
              <a:t>TO TAKE HOME</a:t>
            </a: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624602">
            <a:off x="-1493869" y="7692679"/>
            <a:ext cx="6808222" cy="4864784"/>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243029" y="1849030"/>
            <a:ext cx="4604094" cy="5470211"/>
          </a:xfrm>
          <a:prstGeom prst="rect">
            <a:avLst/>
          </a:prstGeom>
        </p:spPr>
      </p:pic>
      <p:grpSp>
        <p:nvGrpSpPr>
          <p:cNvPr id="6" name="Group 6"/>
          <p:cNvGrpSpPr/>
          <p:nvPr/>
        </p:nvGrpSpPr>
        <p:grpSpPr>
          <a:xfrm>
            <a:off x="8165231" y="7349748"/>
            <a:ext cx="7373333" cy="881827"/>
            <a:chOff x="0" y="0"/>
            <a:chExt cx="9831110" cy="1175770"/>
          </a:xfrm>
        </p:grpSpPr>
        <p:sp>
          <p:nvSpPr>
            <p:cNvPr id="7" name="AutoShape 7"/>
            <p:cNvSpPr/>
            <p:nvPr/>
          </p:nvSpPr>
          <p:spPr>
            <a:xfrm>
              <a:off x="0" y="0"/>
              <a:ext cx="9831110" cy="1175770"/>
            </a:xfrm>
            <a:prstGeom prst="rect">
              <a:avLst/>
            </a:prstGeom>
            <a:solidFill>
              <a:srgbClr val="407BFF"/>
            </a:solidFill>
          </p:spPr>
        </p:sp>
        <p:sp>
          <p:nvSpPr>
            <p:cNvPr id="8" name="TextBox 8"/>
            <p:cNvSpPr txBox="1"/>
            <p:nvPr/>
          </p:nvSpPr>
          <p:spPr>
            <a:xfrm>
              <a:off x="504475" y="350244"/>
              <a:ext cx="8822161" cy="503857"/>
            </a:xfrm>
            <a:prstGeom prst="rect">
              <a:avLst/>
            </a:prstGeom>
          </p:spPr>
          <p:txBody>
            <a:bodyPr lIns="0" tIns="0" rIns="0" bIns="0" rtlCol="0" anchor="t">
              <a:spAutoFit/>
            </a:bodyPr>
            <a:lstStyle/>
            <a:p>
              <a:pPr algn="ctr">
                <a:lnSpc>
                  <a:spcPts val="2882"/>
                </a:lnSpc>
              </a:pPr>
              <a:r>
                <a:rPr lang="en-US" sz="2620" spc="52">
                  <a:solidFill>
                    <a:srgbClr val="FFFFFF"/>
                  </a:solidFill>
                  <a:latin typeface="Poppins Medium Bold"/>
                </a:rPr>
                <a:t>LOOK OUT FOR CERTIFIED FISH LABELS</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0ECFF"/>
        </a:solidFill>
        <a:effectLst/>
      </p:bgPr>
    </p:bg>
    <p:spTree>
      <p:nvGrpSpPr>
        <p:cNvPr id="1" name=""/>
        <p:cNvGrpSpPr/>
        <p:nvPr/>
      </p:nvGrpSpPr>
      <p:grpSpPr>
        <a:xfrm>
          <a:off x="0" y="0"/>
          <a:ext cx="0" cy="0"/>
          <a:chOff x="0" y="0"/>
          <a:chExt cx="0" cy="0"/>
        </a:xfrm>
      </p:grpSpPr>
      <p:grpSp>
        <p:nvGrpSpPr>
          <p:cNvPr id="2" name="Group 2"/>
          <p:cNvGrpSpPr/>
          <p:nvPr/>
        </p:nvGrpSpPr>
        <p:grpSpPr>
          <a:xfrm>
            <a:off x="8285080" y="4183473"/>
            <a:ext cx="6103052" cy="780409"/>
            <a:chOff x="0" y="0"/>
            <a:chExt cx="8137402" cy="1040545"/>
          </a:xfrm>
        </p:grpSpPr>
        <p:sp>
          <p:nvSpPr>
            <p:cNvPr id="3" name="AutoShape 3"/>
            <p:cNvSpPr/>
            <p:nvPr/>
          </p:nvSpPr>
          <p:spPr>
            <a:xfrm>
              <a:off x="0" y="0"/>
              <a:ext cx="8137402" cy="1040545"/>
            </a:xfrm>
            <a:prstGeom prst="rect">
              <a:avLst/>
            </a:prstGeom>
            <a:solidFill>
              <a:srgbClr val="407BFF"/>
            </a:solidFill>
          </p:spPr>
        </p:sp>
        <p:sp>
          <p:nvSpPr>
            <p:cNvPr id="4" name="TextBox 4"/>
            <p:cNvSpPr txBox="1"/>
            <p:nvPr/>
          </p:nvSpPr>
          <p:spPr>
            <a:xfrm>
              <a:off x="417563" y="285302"/>
              <a:ext cx="7302276" cy="488992"/>
            </a:xfrm>
            <a:prstGeom prst="rect">
              <a:avLst/>
            </a:prstGeom>
          </p:spPr>
          <p:txBody>
            <a:bodyPr lIns="0" tIns="0" rIns="0" bIns="0" rtlCol="0" anchor="t">
              <a:spAutoFit/>
            </a:bodyPr>
            <a:lstStyle/>
            <a:p>
              <a:pPr>
                <a:lnSpc>
                  <a:spcPts val="2750"/>
                </a:lnSpc>
              </a:pPr>
              <a:r>
                <a:rPr lang="en-US" sz="2500" spc="50">
                  <a:solidFill>
                    <a:srgbClr val="FFFFFF"/>
                  </a:solidFill>
                  <a:latin typeface="Poppins Medium Bold"/>
                </a:rPr>
                <a:t>BY THE END YOU SHOULD KNOW:</a:t>
              </a:r>
            </a:p>
          </p:txBody>
        </p:sp>
      </p:grpSp>
      <p:sp>
        <p:nvSpPr>
          <p:cNvPr id="5" name="TextBox 5"/>
          <p:cNvSpPr txBox="1"/>
          <p:nvPr/>
        </p:nvSpPr>
        <p:spPr>
          <a:xfrm>
            <a:off x="8285080" y="5279995"/>
            <a:ext cx="8974220" cy="2177327"/>
          </a:xfrm>
          <a:prstGeom prst="rect">
            <a:avLst/>
          </a:prstGeom>
        </p:spPr>
        <p:txBody>
          <a:bodyPr lIns="0" tIns="0" rIns="0" bIns="0" rtlCol="0" anchor="t">
            <a:spAutoFit/>
          </a:bodyPr>
          <a:lstStyle/>
          <a:p>
            <a:pPr marL="668502" lvl="1" indent="-334251">
              <a:lnSpc>
                <a:spcPts val="4644"/>
              </a:lnSpc>
              <a:buFont typeface="Arial"/>
              <a:buChar char="•"/>
            </a:pPr>
            <a:r>
              <a:rPr lang="en-US" sz="3096" spc="30" dirty="0">
                <a:solidFill>
                  <a:srgbClr val="2F2535"/>
                </a:solidFill>
                <a:latin typeface="Poppins Light"/>
              </a:rPr>
              <a:t>Why fish is important </a:t>
            </a:r>
          </a:p>
          <a:p>
            <a:pPr marL="668502" lvl="1" indent="-334251">
              <a:lnSpc>
                <a:spcPts val="4644"/>
              </a:lnSpc>
              <a:buFont typeface="Arial"/>
              <a:buChar char="•"/>
            </a:pPr>
            <a:r>
              <a:rPr lang="en-US" sz="3096" spc="30" dirty="0">
                <a:solidFill>
                  <a:srgbClr val="2F2535"/>
                </a:solidFill>
                <a:latin typeface="Poppins Light"/>
              </a:rPr>
              <a:t>What sustainable fishing means</a:t>
            </a:r>
          </a:p>
          <a:p>
            <a:pPr marL="668502" lvl="1" indent="-334251">
              <a:lnSpc>
                <a:spcPts val="4644"/>
              </a:lnSpc>
              <a:buFont typeface="Arial"/>
              <a:buChar char="•"/>
            </a:pPr>
            <a:r>
              <a:rPr lang="en-US" sz="3096" spc="30" dirty="0">
                <a:solidFill>
                  <a:srgbClr val="2F2535"/>
                </a:solidFill>
                <a:latin typeface="Poppins Light"/>
              </a:rPr>
              <a:t>What you can do to eat sustainable fish</a:t>
            </a:r>
          </a:p>
          <a:p>
            <a:pPr>
              <a:lnSpc>
                <a:spcPts val="2985"/>
              </a:lnSpc>
            </a:pPr>
            <a:endParaRPr lang="en-US" sz="3096" spc="30" dirty="0">
              <a:solidFill>
                <a:srgbClr val="2F2535"/>
              </a:solidFill>
              <a:latin typeface="Poppins Light"/>
            </a:endParaRPr>
          </a:p>
        </p:txBody>
      </p:sp>
      <p:sp>
        <p:nvSpPr>
          <p:cNvPr id="6" name="TextBox 6"/>
          <p:cNvSpPr txBox="1"/>
          <p:nvPr/>
        </p:nvSpPr>
        <p:spPr>
          <a:xfrm>
            <a:off x="8285080" y="1854328"/>
            <a:ext cx="6396996" cy="2124075"/>
          </a:xfrm>
          <a:prstGeom prst="rect">
            <a:avLst/>
          </a:prstGeom>
        </p:spPr>
        <p:txBody>
          <a:bodyPr lIns="0" tIns="0" rIns="0" bIns="0" rtlCol="0" anchor="t">
            <a:spAutoFit/>
          </a:bodyPr>
          <a:lstStyle/>
          <a:p>
            <a:pPr>
              <a:lnSpc>
                <a:spcPts val="8250"/>
              </a:lnSpc>
            </a:pPr>
            <a:r>
              <a:rPr lang="en-US" sz="7500">
                <a:solidFill>
                  <a:srgbClr val="2F2535"/>
                </a:solidFill>
                <a:latin typeface="Poppins Bold Bold"/>
              </a:rPr>
              <a:t>LEARNING OBJECTIVES</a:t>
            </a: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624602">
            <a:off x="-1493869" y="7692679"/>
            <a:ext cx="6808222" cy="4864784"/>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449667" y="1810447"/>
            <a:ext cx="4245560" cy="474605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174886" y="1805907"/>
            <a:ext cx="9295622" cy="1085177"/>
            <a:chOff x="0" y="0"/>
            <a:chExt cx="12394163" cy="1446903"/>
          </a:xfrm>
        </p:grpSpPr>
        <p:sp>
          <p:nvSpPr>
            <p:cNvPr id="3" name="AutoShape 3"/>
            <p:cNvSpPr/>
            <p:nvPr/>
          </p:nvSpPr>
          <p:spPr>
            <a:xfrm>
              <a:off x="0" y="0"/>
              <a:ext cx="12394163" cy="1446903"/>
            </a:xfrm>
            <a:prstGeom prst="rect">
              <a:avLst/>
            </a:prstGeom>
            <a:solidFill>
              <a:srgbClr val="407BFF"/>
            </a:solidFill>
          </p:spPr>
        </p:sp>
        <p:sp>
          <p:nvSpPr>
            <p:cNvPr id="4" name="TextBox 4"/>
            <p:cNvSpPr txBox="1"/>
            <p:nvPr/>
          </p:nvSpPr>
          <p:spPr>
            <a:xfrm>
              <a:off x="635995" y="313877"/>
              <a:ext cx="11122172" cy="866775"/>
            </a:xfrm>
            <a:prstGeom prst="rect">
              <a:avLst/>
            </a:prstGeom>
          </p:spPr>
          <p:txBody>
            <a:bodyPr lIns="0" tIns="0" rIns="0" bIns="0" rtlCol="0" anchor="t">
              <a:spAutoFit/>
            </a:bodyPr>
            <a:lstStyle/>
            <a:p>
              <a:pPr algn="ctr">
                <a:lnSpc>
                  <a:spcPts val="4950"/>
                </a:lnSpc>
              </a:pPr>
              <a:r>
                <a:rPr lang="en-US" sz="4500" spc="90">
                  <a:solidFill>
                    <a:srgbClr val="FFFFFF"/>
                  </a:solidFill>
                  <a:latin typeface="Poppins Medium Bold"/>
                </a:rPr>
                <a:t>WHY IS FISH IMPORTANT?</a:t>
              </a:r>
            </a:p>
          </p:txBody>
        </p:sp>
      </p:grpSp>
      <p:sp>
        <p:nvSpPr>
          <p:cNvPr id="5" name="TextBox 5"/>
          <p:cNvSpPr txBox="1"/>
          <p:nvPr/>
        </p:nvSpPr>
        <p:spPr>
          <a:xfrm>
            <a:off x="2095355" y="3622476"/>
            <a:ext cx="13777691" cy="4488408"/>
          </a:xfrm>
          <a:prstGeom prst="rect">
            <a:avLst/>
          </a:prstGeom>
        </p:spPr>
        <p:txBody>
          <a:bodyPr lIns="0" tIns="0" rIns="0" bIns="0" rtlCol="0" anchor="t">
            <a:spAutoFit/>
          </a:bodyPr>
          <a:lstStyle/>
          <a:p>
            <a:pPr algn="ctr">
              <a:lnSpc>
                <a:spcPts val="3499"/>
              </a:lnSpc>
            </a:pPr>
            <a:r>
              <a:rPr lang="en-US" sz="2499" dirty="0">
                <a:solidFill>
                  <a:srgbClr val="2F2535"/>
                </a:solidFill>
                <a:latin typeface="Poppins Medium"/>
              </a:rPr>
              <a:t>Fish is an important source of many nutrients, including protein and unsaturated fats known as omega-3 as well as several vitamins and minerals including selenium, iodine, potassium, vitamin D and B vitamins.</a:t>
            </a:r>
          </a:p>
          <a:p>
            <a:pPr algn="ctr">
              <a:lnSpc>
                <a:spcPts val="3499"/>
              </a:lnSpc>
            </a:pPr>
            <a:endParaRPr lang="en-US" sz="2499" dirty="0">
              <a:solidFill>
                <a:srgbClr val="2F2535"/>
              </a:solidFill>
              <a:latin typeface="Poppins Medium"/>
            </a:endParaRPr>
          </a:p>
          <a:p>
            <a:pPr algn="ctr">
              <a:lnSpc>
                <a:spcPts val="3499"/>
              </a:lnSpc>
            </a:pPr>
            <a:r>
              <a:rPr lang="en-US" sz="2499" dirty="0">
                <a:solidFill>
                  <a:srgbClr val="2F2535"/>
                </a:solidFill>
                <a:latin typeface="Poppins Medium"/>
              </a:rPr>
              <a:t>Population studies (a study of a group of individuals taken from the general population who share a common characteristic, such as age, sex, or health condition) have shown fish to have protective factors against conditions such as cardiovascular disease (CVD), including stroke, as well as cancer. There is also the potential of when eaten during pregnancy or in early childhood, fish can decrease the risk of eczema or asthma. However, this is still being investigated.</a:t>
            </a: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800000">
            <a:off x="-2778320" y="-1073395"/>
            <a:ext cx="6808222" cy="4864784"/>
          </a:xfrm>
          <a:prstGeom prst="rect">
            <a:avLst/>
          </a:prstGeom>
        </p:spPr>
      </p:pic>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470508" y="8051760"/>
            <a:ext cx="6256396" cy="44704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0ECFF"/>
        </a:solidFill>
        <a:effectLst/>
      </p:bgPr>
    </p:bg>
    <p:spTree>
      <p:nvGrpSpPr>
        <p:cNvPr id="1" name=""/>
        <p:cNvGrpSpPr/>
        <p:nvPr/>
      </p:nvGrpSpPr>
      <p:grpSpPr>
        <a:xfrm>
          <a:off x="0" y="0"/>
          <a:ext cx="0" cy="0"/>
          <a:chOff x="0" y="0"/>
          <a:chExt cx="0" cy="0"/>
        </a:xfrm>
      </p:grpSpPr>
      <p:grpSp>
        <p:nvGrpSpPr>
          <p:cNvPr id="2" name="Group 2"/>
          <p:cNvGrpSpPr/>
          <p:nvPr/>
        </p:nvGrpSpPr>
        <p:grpSpPr>
          <a:xfrm>
            <a:off x="16598706" y="1028700"/>
            <a:ext cx="660594" cy="660594"/>
            <a:chOff x="0" y="0"/>
            <a:chExt cx="880792" cy="880792"/>
          </a:xfrm>
        </p:grpSpPr>
        <p:grpSp>
          <p:nvGrpSpPr>
            <p:cNvPr id="3" name="Group 3"/>
            <p:cNvGrpSpPr/>
            <p:nvPr/>
          </p:nvGrpSpPr>
          <p:grpSpPr>
            <a:xfrm>
              <a:off x="0" y="0"/>
              <a:ext cx="880792" cy="880792"/>
              <a:chOff x="0" y="0"/>
              <a:chExt cx="6350000" cy="6350000"/>
            </a:xfrm>
          </p:grpSpPr>
          <p:sp>
            <p:nvSpPr>
              <p:cNvPr id="4" name="Freeform 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07BFF"/>
              </a:solidFill>
            </p:spPr>
          </p:sp>
        </p:gr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11622" y="277680"/>
              <a:ext cx="457548" cy="325431"/>
            </a:xfrm>
            <a:prstGeom prst="rect">
              <a:avLst/>
            </a:prstGeom>
          </p:spPr>
        </p:pic>
      </p:grpSp>
      <p:pic>
        <p:nvPicPr>
          <p:cNvPr id="6" name="Picture 6"/>
          <p:cNvPicPr>
            <a:picLocks noChangeAspect="1"/>
          </p:cNvPicPr>
          <p:nvPr/>
        </p:nvPicPr>
        <p:blipFill>
          <a:blip r:embed="rId4"/>
          <a:srcRect l="10000" r="35124"/>
          <a:stretch>
            <a:fillRect/>
          </a:stretch>
        </p:blipFill>
        <p:spPr>
          <a:xfrm>
            <a:off x="0" y="0"/>
            <a:ext cx="8464954" cy="10287000"/>
          </a:xfrm>
          <a:prstGeom prst="rect">
            <a:avLst/>
          </a:prstGeom>
        </p:spPr>
      </p:pic>
      <p:grpSp>
        <p:nvGrpSpPr>
          <p:cNvPr id="7" name="Group 7"/>
          <p:cNvGrpSpPr/>
          <p:nvPr/>
        </p:nvGrpSpPr>
        <p:grpSpPr>
          <a:xfrm>
            <a:off x="9144000" y="2586626"/>
            <a:ext cx="6813935" cy="5845215"/>
            <a:chOff x="0" y="0"/>
            <a:chExt cx="9085247" cy="7793620"/>
          </a:xfrm>
        </p:grpSpPr>
        <p:sp>
          <p:nvSpPr>
            <p:cNvPr id="8" name="TextBox 8"/>
            <p:cNvSpPr txBox="1"/>
            <p:nvPr/>
          </p:nvSpPr>
          <p:spPr>
            <a:xfrm>
              <a:off x="0" y="-114300"/>
              <a:ext cx="9085247" cy="1188817"/>
            </a:xfrm>
            <a:prstGeom prst="rect">
              <a:avLst/>
            </a:prstGeom>
          </p:spPr>
          <p:txBody>
            <a:bodyPr lIns="0" tIns="0" rIns="0" bIns="0" rtlCol="0" anchor="t">
              <a:spAutoFit/>
            </a:bodyPr>
            <a:lstStyle/>
            <a:p>
              <a:pPr>
                <a:lnSpc>
                  <a:spcPts val="7403"/>
                </a:lnSpc>
              </a:pPr>
              <a:r>
                <a:rPr lang="en-US" sz="5287">
                  <a:solidFill>
                    <a:srgbClr val="2F2535"/>
                  </a:solidFill>
                  <a:latin typeface="Poppins Medium"/>
                </a:rPr>
                <a:t>OMEGA-3 FATS</a:t>
              </a:r>
            </a:p>
          </p:txBody>
        </p:sp>
        <p:sp>
          <p:nvSpPr>
            <p:cNvPr id="9" name="TextBox 9"/>
            <p:cNvSpPr txBox="1"/>
            <p:nvPr/>
          </p:nvSpPr>
          <p:spPr>
            <a:xfrm>
              <a:off x="0" y="1934078"/>
              <a:ext cx="9085247" cy="5859541"/>
            </a:xfrm>
            <a:prstGeom prst="rect">
              <a:avLst/>
            </a:prstGeom>
          </p:spPr>
          <p:txBody>
            <a:bodyPr lIns="0" tIns="0" rIns="0" bIns="0" rtlCol="0" anchor="t">
              <a:spAutoFit/>
            </a:bodyPr>
            <a:lstStyle/>
            <a:p>
              <a:pPr>
                <a:lnSpc>
                  <a:spcPts val="3172"/>
                </a:lnSpc>
              </a:pPr>
              <a:r>
                <a:rPr lang="en-US" sz="2115" spc="21">
                  <a:solidFill>
                    <a:srgbClr val="2F2535"/>
                  </a:solidFill>
                  <a:latin typeface="Poppins Light"/>
                </a:rPr>
                <a:t>Omega-3 fats are a type of polyunsaturated fats and these are essential fats. This means the body cannot make them, so we must get them from our diet. Fish is a rich source of Omega-3, particularly oily fish.</a:t>
              </a:r>
            </a:p>
            <a:p>
              <a:pPr>
                <a:lnSpc>
                  <a:spcPts val="3172"/>
                </a:lnSpc>
              </a:pPr>
              <a:r>
                <a:rPr lang="en-US" sz="2115" spc="21">
                  <a:solidFill>
                    <a:srgbClr val="2F2535"/>
                  </a:solidFill>
                  <a:latin typeface="Poppins Light"/>
                </a:rPr>
                <a:t>  </a:t>
              </a:r>
            </a:p>
            <a:p>
              <a:pPr>
                <a:lnSpc>
                  <a:spcPts val="3172"/>
                </a:lnSpc>
              </a:pPr>
              <a:r>
                <a:rPr lang="en-US" sz="2115" spc="21">
                  <a:solidFill>
                    <a:srgbClr val="2F2535"/>
                  </a:solidFill>
                  <a:latin typeface="Poppins Light"/>
                </a:rPr>
                <a:t>They have numerous benefits for the body and are important components of cell membranes. Additionally, Omega-3 contributes to normal vision, brain and central nervous system development in children.</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0EC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800000">
            <a:off x="-3043548" y="-1135104"/>
            <a:ext cx="6808222" cy="4864784"/>
          </a:xfrm>
          <a:prstGeom prst="rect">
            <a:avLst/>
          </a:prstGeom>
        </p:spPr>
      </p:pic>
      <p:grpSp>
        <p:nvGrpSpPr>
          <p:cNvPr id="3" name="Group 3"/>
          <p:cNvGrpSpPr/>
          <p:nvPr/>
        </p:nvGrpSpPr>
        <p:grpSpPr>
          <a:xfrm>
            <a:off x="1401203" y="3819432"/>
            <a:ext cx="6782198" cy="1129691"/>
            <a:chOff x="0" y="0"/>
            <a:chExt cx="9042930" cy="1506254"/>
          </a:xfrm>
        </p:grpSpPr>
        <p:sp>
          <p:nvSpPr>
            <p:cNvPr id="4" name="AutoShape 4"/>
            <p:cNvSpPr/>
            <p:nvPr/>
          </p:nvSpPr>
          <p:spPr>
            <a:xfrm>
              <a:off x="0" y="0"/>
              <a:ext cx="9042930" cy="1506254"/>
            </a:xfrm>
            <a:prstGeom prst="rect">
              <a:avLst/>
            </a:prstGeom>
            <a:solidFill>
              <a:srgbClr val="407BFF"/>
            </a:solidFill>
          </p:spPr>
        </p:sp>
        <p:sp>
          <p:nvSpPr>
            <p:cNvPr id="5" name="TextBox 5"/>
            <p:cNvSpPr txBox="1"/>
            <p:nvPr/>
          </p:nvSpPr>
          <p:spPr>
            <a:xfrm>
              <a:off x="464030" y="285302"/>
              <a:ext cx="8114871" cy="954701"/>
            </a:xfrm>
            <a:prstGeom prst="rect">
              <a:avLst/>
            </a:prstGeom>
          </p:spPr>
          <p:txBody>
            <a:bodyPr lIns="0" tIns="0" rIns="0" bIns="0" rtlCol="0" anchor="t">
              <a:spAutoFit/>
            </a:bodyPr>
            <a:lstStyle/>
            <a:p>
              <a:pPr>
                <a:lnSpc>
                  <a:spcPts val="2750"/>
                </a:lnSpc>
              </a:pPr>
              <a:r>
                <a:rPr lang="en-US" sz="2500" spc="50">
                  <a:solidFill>
                    <a:srgbClr val="FFFFFF"/>
                  </a:solidFill>
                  <a:latin typeface="Poppins Medium Bold"/>
                </a:rPr>
                <a:t>Different types of fish and shellfish provide different nutrients.</a:t>
              </a:r>
            </a:p>
          </p:txBody>
        </p:sp>
      </p:grpSp>
      <p:pic>
        <p:nvPicPr>
          <p:cNvPr id="6" name="Picture 6"/>
          <p:cNvPicPr>
            <a:picLocks noChangeAspect="1"/>
          </p:cNvPicPr>
          <p:nvPr/>
        </p:nvPicPr>
        <p:blipFill>
          <a:blip r:embed="rId4"/>
          <a:srcRect l="13787" r="17451"/>
          <a:stretch>
            <a:fillRect/>
          </a:stretch>
        </p:blipFill>
        <p:spPr>
          <a:xfrm>
            <a:off x="8867775" y="5916834"/>
            <a:ext cx="2986591" cy="2891093"/>
          </a:xfrm>
          <a:prstGeom prst="rect">
            <a:avLst/>
          </a:prstGeom>
        </p:spPr>
      </p:pic>
      <p:pic>
        <p:nvPicPr>
          <p:cNvPr id="7" name="Picture 7"/>
          <p:cNvPicPr>
            <a:picLocks noChangeAspect="1"/>
          </p:cNvPicPr>
          <p:nvPr/>
        </p:nvPicPr>
        <p:blipFill>
          <a:blip r:embed="rId5"/>
          <a:srcRect l="17427" r="12366"/>
          <a:stretch>
            <a:fillRect/>
          </a:stretch>
        </p:blipFill>
        <p:spPr>
          <a:xfrm>
            <a:off x="8867775" y="1655729"/>
            <a:ext cx="2986591" cy="2884766"/>
          </a:xfrm>
          <a:prstGeom prst="rect">
            <a:avLst/>
          </a:prstGeom>
        </p:spPr>
      </p:pic>
      <p:pic>
        <p:nvPicPr>
          <p:cNvPr id="8" name="Picture 8"/>
          <p:cNvPicPr>
            <a:picLocks noChangeAspect="1"/>
          </p:cNvPicPr>
          <p:nvPr/>
        </p:nvPicPr>
        <p:blipFill>
          <a:blip r:embed="rId6"/>
          <a:srcRect l="26911" t="17857" r="24801" b="19680"/>
          <a:stretch>
            <a:fillRect/>
          </a:stretch>
        </p:blipFill>
        <p:spPr>
          <a:xfrm>
            <a:off x="1401203" y="5924375"/>
            <a:ext cx="2979671" cy="2883553"/>
          </a:xfrm>
          <a:prstGeom prst="rect">
            <a:avLst/>
          </a:prstGeom>
        </p:spPr>
      </p:pic>
      <p:sp>
        <p:nvSpPr>
          <p:cNvPr id="9" name="TextBox 9"/>
          <p:cNvSpPr txBox="1"/>
          <p:nvPr/>
        </p:nvSpPr>
        <p:spPr>
          <a:xfrm>
            <a:off x="1401203" y="1695357"/>
            <a:ext cx="5536773" cy="2124075"/>
          </a:xfrm>
          <a:prstGeom prst="rect">
            <a:avLst/>
          </a:prstGeom>
        </p:spPr>
        <p:txBody>
          <a:bodyPr lIns="0" tIns="0" rIns="0" bIns="0" rtlCol="0" anchor="t">
            <a:spAutoFit/>
          </a:bodyPr>
          <a:lstStyle/>
          <a:p>
            <a:pPr>
              <a:lnSpc>
                <a:spcPts val="8250"/>
              </a:lnSpc>
            </a:pPr>
            <a:r>
              <a:rPr lang="en-US" sz="7500">
                <a:solidFill>
                  <a:srgbClr val="2F2535"/>
                </a:solidFill>
                <a:latin typeface="Poppins Bold Bold"/>
              </a:rPr>
              <a:t>TYPES OF FISH</a:t>
            </a:r>
          </a:p>
        </p:txBody>
      </p:sp>
      <p:grpSp>
        <p:nvGrpSpPr>
          <p:cNvPr id="10" name="Group 10"/>
          <p:cNvGrpSpPr/>
          <p:nvPr/>
        </p:nvGrpSpPr>
        <p:grpSpPr>
          <a:xfrm>
            <a:off x="12468722" y="1312829"/>
            <a:ext cx="4256547" cy="3237693"/>
            <a:chOff x="0" y="0"/>
            <a:chExt cx="5675396" cy="4316924"/>
          </a:xfrm>
        </p:grpSpPr>
        <p:sp>
          <p:nvSpPr>
            <p:cNvPr id="11" name="TextBox 11"/>
            <p:cNvSpPr txBox="1"/>
            <p:nvPr/>
          </p:nvSpPr>
          <p:spPr>
            <a:xfrm>
              <a:off x="0" y="-19050"/>
              <a:ext cx="5675396" cy="466048"/>
            </a:xfrm>
            <a:prstGeom prst="rect">
              <a:avLst/>
            </a:prstGeom>
          </p:spPr>
          <p:txBody>
            <a:bodyPr lIns="0" tIns="0" rIns="0" bIns="0" rtlCol="0" anchor="t">
              <a:spAutoFit/>
            </a:bodyPr>
            <a:lstStyle/>
            <a:p>
              <a:pPr>
                <a:lnSpc>
                  <a:spcPts val="2860"/>
                </a:lnSpc>
              </a:pPr>
              <a:r>
                <a:rPr lang="en-US" sz="2200" spc="21">
                  <a:solidFill>
                    <a:srgbClr val="407BFF"/>
                  </a:solidFill>
                  <a:latin typeface="Poppins Light Bold"/>
                </a:rPr>
                <a:t>Oily fish</a:t>
              </a:r>
            </a:p>
          </p:txBody>
        </p:sp>
        <p:sp>
          <p:nvSpPr>
            <p:cNvPr id="12" name="TextBox 12"/>
            <p:cNvSpPr txBox="1"/>
            <p:nvPr/>
          </p:nvSpPr>
          <p:spPr>
            <a:xfrm>
              <a:off x="0" y="703139"/>
              <a:ext cx="5675396" cy="3613785"/>
            </a:xfrm>
            <a:prstGeom prst="rect">
              <a:avLst/>
            </a:prstGeom>
          </p:spPr>
          <p:txBody>
            <a:bodyPr lIns="0" tIns="0" rIns="0" bIns="0" rtlCol="0" anchor="t">
              <a:spAutoFit/>
            </a:bodyPr>
            <a:lstStyle/>
            <a:p>
              <a:pPr>
                <a:lnSpc>
                  <a:spcPts val="2700"/>
                </a:lnSpc>
              </a:pPr>
              <a:r>
                <a:rPr lang="en-US" sz="1800" spc="18">
                  <a:solidFill>
                    <a:srgbClr val="2F2535"/>
                  </a:solidFill>
                  <a:latin typeface="Poppins Light"/>
                </a:rPr>
                <a:t>Oily fish are high in Omega-3 fatty acids and a good source of vitamin D. These include herring, pilchards, salmon, sardines, sprats, trout and mackerel.  Think of SMASH. </a:t>
              </a:r>
            </a:p>
            <a:p>
              <a:pPr>
                <a:lnSpc>
                  <a:spcPts val="2700"/>
                </a:lnSpc>
              </a:pPr>
              <a:endParaRPr lang="en-US" sz="1800" spc="18">
                <a:solidFill>
                  <a:srgbClr val="2F2535"/>
                </a:solidFill>
                <a:latin typeface="Poppins Light"/>
              </a:endParaRPr>
            </a:p>
            <a:p>
              <a:pPr>
                <a:lnSpc>
                  <a:spcPts val="2700"/>
                </a:lnSpc>
              </a:pPr>
              <a:r>
                <a:rPr lang="en-US" sz="1800" spc="18">
                  <a:solidFill>
                    <a:srgbClr val="2F2535"/>
                  </a:solidFill>
                  <a:latin typeface="Poppins Light"/>
                </a:rPr>
                <a:t>Fresh and canned tuna however do not count as oily fish.</a:t>
              </a:r>
            </a:p>
          </p:txBody>
        </p:sp>
      </p:grpSp>
      <p:grpSp>
        <p:nvGrpSpPr>
          <p:cNvPr id="13" name="Group 13"/>
          <p:cNvGrpSpPr/>
          <p:nvPr/>
        </p:nvGrpSpPr>
        <p:grpSpPr>
          <a:xfrm>
            <a:off x="5145321" y="5556123"/>
            <a:ext cx="3038079" cy="3237693"/>
            <a:chOff x="0" y="0"/>
            <a:chExt cx="4050772" cy="4316924"/>
          </a:xfrm>
        </p:grpSpPr>
        <p:sp>
          <p:nvSpPr>
            <p:cNvPr id="14" name="TextBox 14"/>
            <p:cNvSpPr txBox="1"/>
            <p:nvPr/>
          </p:nvSpPr>
          <p:spPr>
            <a:xfrm>
              <a:off x="0" y="-19050"/>
              <a:ext cx="4050772" cy="466048"/>
            </a:xfrm>
            <a:prstGeom prst="rect">
              <a:avLst/>
            </a:prstGeom>
          </p:spPr>
          <p:txBody>
            <a:bodyPr lIns="0" tIns="0" rIns="0" bIns="0" rtlCol="0" anchor="t">
              <a:spAutoFit/>
            </a:bodyPr>
            <a:lstStyle/>
            <a:p>
              <a:pPr>
                <a:lnSpc>
                  <a:spcPts val="2860"/>
                </a:lnSpc>
              </a:pPr>
              <a:r>
                <a:rPr lang="en-US" sz="2200" spc="21">
                  <a:solidFill>
                    <a:srgbClr val="407BFF"/>
                  </a:solidFill>
                  <a:latin typeface="Poppins Light Bold"/>
                </a:rPr>
                <a:t>White fish</a:t>
              </a:r>
            </a:p>
          </p:txBody>
        </p:sp>
        <p:sp>
          <p:nvSpPr>
            <p:cNvPr id="15" name="TextBox 15"/>
            <p:cNvSpPr txBox="1"/>
            <p:nvPr/>
          </p:nvSpPr>
          <p:spPr>
            <a:xfrm>
              <a:off x="0" y="703139"/>
              <a:ext cx="4050772" cy="3613785"/>
            </a:xfrm>
            <a:prstGeom prst="rect">
              <a:avLst/>
            </a:prstGeom>
          </p:spPr>
          <p:txBody>
            <a:bodyPr lIns="0" tIns="0" rIns="0" bIns="0" rtlCol="0" anchor="t">
              <a:spAutoFit/>
            </a:bodyPr>
            <a:lstStyle/>
            <a:p>
              <a:pPr>
                <a:lnSpc>
                  <a:spcPts val="2700"/>
                </a:lnSpc>
              </a:pPr>
              <a:r>
                <a:rPr lang="en-US" sz="1800" spc="18">
                  <a:solidFill>
                    <a:srgbClr val="2F2535"/>
                  </a:solidFill>
                  <a:latin typeface="Poppins Light"/>
                </a:rPr>
                <a:t>White fish are low in fat, including cod, haddock, plaice and pollock. Sea bass, sea bream, turbot and halibut, can also contain Omega-3 fats but at lower levels than oily fish.</a:t>
              </a:r>
            </a:p>
          </p:txBody>
        </p:sp>
      </p:grpSp>
      <p:grpSp>
        <p:nvGrpSpPr>
          <p:cNvPr id="16" name="Group 16"/>
          <p:cNvGrpSpPr/>
          <p:nvPr/>
        </p:nvGrpSpPr>
        <p:grpSpPr>
          <a:xfrm>
            <a:off x="12468722" y="5565028"/>
            <a:ext cx="4256547" cy="3580593"/>
            <a:chOff x="0" y="0"/>
            <a:chExt cx="5675396" cy="4774124"/>
          </a:xfrm>
        </p:grpSpPr>
        <p:sp>
          <p:nvSpPr>
            <p:cNvPr id="17" name="TextBox 17"/>
            <p:cNvSpPr txBox="1"/>
            <p:nvPr/>
          </p:nvSpPr>
          <p:spPr>
            <a:xfrm>
              <a:off x="0" y="-19050"/>
              <a:ext cx="5675396" cy="466048"/>
            </a:xfrm>
            <a:prstGeom prst="rect">
              <a:avLst/>
            </a:prstGeom>
          </p:spPr>
          <p:txBody>
            <a:bodyPr lIns="0" tIns="0" rIns="0" bIns="0" rtlCol="0" anchor="t">
              <a:spAutoFit/>
            </a:bodyPr>
            <a:lstStyle/>
            <a:p>
              <a:pPr>
                <a:lnSpc>
                  <a:spcPts val="2860"/>
                </a:lnSpc>
              </a:pPr>
              <a:r>
                <a:rPr lang="en-US" sz="2200" spc="21">
                  <a:solidFill>
                    <a:srgbClr val="407BFF"/>
                  </a:solidFill>
                  <a:latin typeface="Poppins Light Bold"/>
                </a:rPr>
                <a:t>Shellfish</a:t>
              </a:r>
            </a:p>
          </p:txBody>
        </p:sp>
        <p:sp>
          <p:nvSpPr>
            <p:cNvPr id="18" name="TextBox 18"/>
            <p:cNvSpPr txBox="1"/>
            <p:nvPr/>
          </p:nvSpPr>
          <p:spPr>
            <a:xfrm>
              <a:off x="0" y="703139"/>
              <a:ext cx="5675396" cy="4070985"/>
            </a:xfrm>
            <a:prstGeom prst="rect">
              <a:avLst/>
            </a:prstGeom>
          </p:spPr>
          <p:txBody>
            <a:bodyPr lIns="0" tIns="0" rIns="0" bIns="0" rtlCol="0" anchor="t">
              <a:spAutoFit/>
            </a:bodyPr>
            <a:lstStyle/>
            <a:p>
              <a:pPr>
                <a:lnSpc>
                  <a:spcPts val="2700"/>
                </a:lnSpc>
              </a:pPr>
              <a:r>
                <a:rPr lang="en-US" sz="1800" spc="18">
                  <a:solidFill>
                    <a:srgbClr val="2F2535"/>
                  </a:solidFill>
                  <a:latin typeface="Poppins Light"/>
                </a:rPr>
                <a:t>Shellfish, low in fat and a source of selenium, zinc, iodine and copper. These include prawns, mussels, scallops, squid and langoustine.  Some types of shellfish, such as mussels, oysters, squid and crab, are also good sources of long-chain omega-3 fats but again they do not contain as much as oily fish.</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937489" y="3072453"/>
            <a:ext cx="11801819" cy="1437872"/>
            <a:chOff x="0" y="0"/>
            <a:chExt cx="15735759" cy="1917163"/>
          </a:xfrm>
        </p:grpSpPr>
        <p:sp>
          <p:nvSpPr>
            <p:cNvPr id="3" name="AutoShape 3"/>
            <p:cNvSpPr/>
            <p:nvPr/>
          </p:nvSpPr>
          <p:spPr>
            <a:xfrm>
              <a:off x="0" y="0"/>
              <a:ext cx="15735759" cy="1917163"/>
            </a:xfrm>
            <a:prstGeom prst="rect">
              <a:avLst/>
            </a:prstGeom>
            <a:solidFill>
              <a:srgbClr val="407BFF"/>
            </a:solidFill>
          </p:spPr>
        </p:sp>
        <p:sp>
          <p:nvSpPr>
            <p:cNvPr id="4" name="TextBox 4"/>
            <p:cNvSpPr txBox="1"/>
            <p:nvPr/>
          </p:nvSpPr>
          <p:spPr>
            <a:xfrm>
              <a:off x="802889" y="281297"/>
              <a:ext cx="14129981" cy="1373618"/>
            </a:xfrm>
            <a:prstGeom prst="rect">
              <a:avLst/>
            </a:prstGeom>
          </p:spPr>
          <p:txBody>
            <a:bodyPr lIns="0" tIns="0" rIns="0" bIns="0" rtlCol="0" anchor="t">
              <a:spAutoFit/>
            </a:bodyPr>
            <a:lstStyle/>
            <a:p>
              <a:pPr algn="ctr">
                <a:lnSpc>
                  <a:spcPts val="2708"/>
                </a:lnSpc>
              </a:pPr>
              <a:r>
                <a:rPr lang="en-US" sz="2462" spc="49">
                  <a:solidFill>
                    <a:srgbClr val="FFFFFF"/>
                  </a:solidFill>
                  <a:latin typeface="Poppins Medium"/>
                </a:rPr>
                <a:t>Everyone should try to eat at least two portions of sustainably sourced fish per week, one of which should be oily fish.</a:t>
              </a:r>
            </a:p>
            <a:p>
              <a:pPr algn="ctr">
                <a:lnSpc>
                  <a:spcPts val="2708"/>
                </a:lnSpc>
              </a:pPr>
              <a:r>
                <a:rPr lang="en-US" sz="2462" spc="49">
                  <a:solidFill>
                    <a:srgbClr val="FFFFFF"/>
                  </a:solidFill>
                  <a:latin typeface="Poppins Medium"/>
                </a:rPr>
                <a:t>The size of these portions differs by age:</a:t>
              </a:r>
            </a:p>
          </p:txBody>
        </p:sp>
      </p:grpSp>
      <p:sp>
        <p:nvSpPr>
          <p:cNvPr id="5" name="TextBox 5"/>
          <p:cNvSpPr txBox="1"/>
          <p:nvPr/>
        </p:nvSpPr>
        <p:spPr>
          <a:xfrm>
            <a:off x="2229712" y="1735083"/>
            <a:ext cx="13660105" cy="1072515"/>
          </a:xfrm>
          <a:prstGeom prst="rect">
            <a:avLst/>
          </a:prstGeom>
        </p:spPr>
        <p:txBody>
          <a:bodyPr lIns="0" tIns="0" rIns="0" bIns="0" rtlCol="0" anchor="t">
            <a:spAutoFit/>
          </a:bodyPr>
          <a:lstStyle/>
          <a:p>
            <a:pPr algn="ctr">
              <a:lnSpc>
                <a:spcPts val="8250"/>
              </a:lnSpc>
            </a:pPr>
            <a:r>
              <a:rPr lang="en-US" sz="7500">
                <a:solidFill>
                  <a:srgbClr val="2F2535"/>
                </a:solidFill>
                <a:latin typeface="Poppins Bold Bold"/>
              </a:rPr>
              <a:t>HOW MUCH SHOULD I EAT?</a:t>
            </a: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800000">
            <a:off x="-3574615" y="-1073395"/>
            <a:ext cx="6808222" cy="4864784"/>
          </a:xfrm>
          <a:prstGeom prst="rect">
            <a:avLst/>
          </a:prstGeom>
        </p:spPr>
      </p:pic>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162207" y="7406980"/>
            <a:ext cx="6402146" cy="4574624"/>
          </a:xfrm>
          <a:prstGeom prst="rect">
            <a:avLst/>
          </a:prstGeom>
        </p:spPr>
      </p:pic>
      <p:sp>
        <p:nvSpPr>
          <p:cNvPr id="8" name="TextBox 8"/>
          <p:cNvSpPr txBox="1"/>
          <p:nvPr/>
        </p:nvSpPr>
        <p:spPr>
          <a:xfrm>
            <a:off x="4021922" y="5041020"/>
            <a:ext cx="9632954" cy="462588"/>
          </a:xfrm>
          <a:prstGeom prst="rect">
            <a:avLst/>
          </a:prstGeom>
        </p:spPr>
        <p:txBody>
          <a:bodyPr lIns="0" tIns="0" rIns="0" bIns="0" rtlCol="0" anchor="t">
            <a:spAutoFit/>
          </a:bodyPr>
          <a:lstStyle/>
          <a:p>
            <a:pPr algn="just">
              <a:lnSpc>
                <a:spcPts val="3724"/>
              </a:lnSpc>
            </a:pPr>
            <a:r>
              <a:rPr lang="en-US" sz="2660">
                <a:solidFill>
                  <a:srgbClr val="16214B"/>
                </a:solidFill>
                <a:latin typeface="Montserrat"/>
              </a:rPr>
              <a:t>Age                           Portion size                          </a:t>
            </a:r>
          </a:p>
        </p:txBody>
      </p:sp>
      <p:sp>
        <p:nvSpPr>
          <p:cNvPr id="9" name="TextBox 9"/>
          <p:cNvSpPr txBox="1"/>
          <p:nvPr/>
        </p:nvSpPr>
        <p:spPr>
          <a:xfrm>
            <a:off x="4021922" y="5682500"/>
            <a:ext cx="2947255" cy="1408628"/>
          </a:xfrm>
          <a:prstGeom prst="rect">
            <a:avLst/>
          </a:prstGeom>
        </p:spPr>
        <p:txBody>
          <a:bodyPr lIns="0" tIns="0" rIns="0" bIns="0" rtlCol="0" anchor="t">
            <a:spAutoFit/>
          </a:bodyPr>
          <a:lstStyle/>
          <a:p>
            <a:pPr>
              <a:lnSpc>
                <a:spcPts val="3724"/>
              </a:lnSpc>
            </a:pPr>
            <a:r>
              <a:rPr lang="en-US" sz="2660">
                <a:solidFill>
                  <a:srgbClr val="000000"/>
                </a:solidFill>
                <a:latin typeface="Montserrat"/>
              </a:rPr>
              <a:t>18 months to 3 years</a:t>
            </a:r>
          </a:p>
          <a:p>
            <a:pPr>
              <a:lnSpc>
                <a:spcPts val="3724"/>
              </a:lnSpc>
            </a:pPr>
            <a:endParaRPr lang="en-US" sz="2660">
              <a:solidFill>
                <a:srgbClr val="000000"/>
              </a:solidFill>
              <a:latin typeface="Montserrat"/>
            </a:endParaRPr>
          </a:p>
        </p:txBody>
      </p:sp>
      <p:sp>
        <p:nvSpPr>
          <p:cNvPr id="10" name="TextBox 10"/>
          <p:cNvSpPr txBox="1"/>
          <p:nvPr/>
        </p:nvSpPr>
        <p:spPr>
          <a:xfrm>
            <a:off x="7179515" y="5682500"/>
            <a:ext cx="6982692" cy="935605"/>
          </a:xfrm>
          <a:prstGeom prst="rect">
            <a:avLst/>
          </a:prstGeom>
        </p:spPr>
        <p:txBody>
          <a:bodyPr lIns="0" tIns="0" rIns="0" bIns="0" rtlCol="0" anchor="t">
            <a:spAutoFit/>
          </a:bodyPr>
          <a:lstStyle/>
          <a:p>
            <a:pPr>
              <a:lnSpc>
                <a:spcPts val="3724"/>
              </a:lnSpc>
            </a:pPr>
            <a:r>
              <a:rPr lang="en-US" sz="2660">
                <a:solidFill>
                  <a:srgbClr val="16214B"/>
                </a:solidFill>
                <a:latin typeface="Montserrat"/>
              </a:rPr>
              <a:t>¼ - ¾ small fillet or one to three tablespoons</a:t>
            </a:r>
          </a:p>
        </p:txBody>
      </p:sp>
      <p:sp>
        <p:nvSpPr>
          <p:cNvPr id="11" name="TextBox 11"/>
          <p:cNvSpPr txBox="1"/>
          <p:nvPr/>
        </p:nvSpPr>
        <p:spPr>
          <a:xfrm>
            <a:off x="4021922" y="6778257"/>
            <a:ext cx="2033915" cy="462588"/>
          </a:xfrm>
          <a:prstGeom prst="rect">
            <a:avLst/>
          </a:prstGeom>
        </p:spPr>
        <p:txBody>
          <a:bodyPr lIns="0" tIns="0" rIns="0" bIns="0" rtlCol="0" anchor="t">
            <a:spAutoFit/>
          </a:bodyPr>
          <a:lstStyle/>
          <a:p>
            <a:pPr algn="ctr">
              <a:lnSpc>
                <a:spcPts val="3724"/>
              </a:lnSpc>
            </a:pPr>
            <a:r>
              <a:rPr lang="en-US" sz="2660">
                <a:solidFill>
                  <a:srgbClr val="16214B"/>
                </a:solidFill>
                <a:latin typeface="Montserrat"/>
              </a:rPr>
              <a:t>4 to 6 years</a:t>
            </a:r>
          </a:p>
        </p:txBody>
      </p:sp>
      <p:sp>
        <p:nvSpPr>
          <p:cNvPr id="12" name="TextBox 12"/>
          <p:cNvSpPr txBox="1"/>
          <p:nvPr/>
        </p:nvSpPr>
        <p:spPr>
          <a:xfrm>
            <a:off x="7179515" y="6778257"/>
            <a:ext cx="6875249" cy="462588"/>
          </a:xfrm>
          <a:prstGeom prst="rect">
            <a:avLst/>
          </a:prstGeom>
        </p:spPr>
        <p:txBody>
          <a:bodyPr lIns="0" tIns="0" rIns="0" bIns="0" rtlCol="0" anchor="t">
            <a:spAutoFit/>
          </a:bodyPr>
          <a:lstStyle/>
          <a:p>
            <a:pPr>
              <a:lnSpc>
                <a:spcPts val="3724"/>
              </a:lnSpc>
            </a:pPr>
            <a:r>
              <a:rPr lang="en-US" sz="2660">
                <a:solidFill>
                  <a:srgbClr val="16214B"/>
                </a:solidFill>
                <a:latin typeface="Montserrat"/>
              </a:rPr>
              <a:t>½ - 1 small fillet or two to four tbsp</a:t>
            </a:r>
          </a:p>
        </p:txBody>
      </p:sp>
      <p:sp>
        <p:nvSpPr>
          <p:cNvPr id="13" name="TextBox 13"/>
          <p:cNvSpPr txBox="1"/>
          <p:nvPr/>
        </p:nvSpPr>
        <p:spPr>
          <a:xfrm>
            <a:off x="4021922" y="7528318"/>
            <a:ext cx="2691118" cy="462588"/>
          </a:xfrm>
          <a:prstGeom prst="rect">
            <a:avLst/>
          </a:prstGeom>
        </p:spPr>
        <p:txBody>
          <a:bodyPr lIns="0" tIns="0" rIns="0" bIns="0" rtlCol="0" anchor="t">
            <a:spAutoFit/>
          </a:bodyPr>
          <a:lstStyle/>
          <a:p>
            <a:pPr>
              <a:lnSpc>
                <a:spcPts val="3724"/>
              </a:lnSpc>
            </a:pPr>
            <a:r>
              <a:rPr lang="en-US" sz="2660">
                <a:solidFill>
                  <a:srgbClr val="16214B"/>
                </a:solidFill>
                <a:latin typeface="Montserrat"/>
              </a:rPr>
              <a:t>7 to 11 years</a:t>
            </a:r>
          </a:p>
        </p:txBody>
      </p:sp>
      <p:sp>
        <p:nvSpPr>
          <p:cNvPr id="14" name="TextBox 14"/>
          <p:cNvSpPr txBox="1"/>
          <p:nvPr/>
        </p:nvSpPr>
        <p:spPr>
          <a:xfrm>
            <a:off x="7125793" y="7528318"/>
            <a:ext cx="6982692" cy="462588"/>
          </a:xfrm>
          <a:prstGeom prst="rect">
            <a:avLst/>
          </a:prstGeom>
        </p:spPr>
        <p:txBody>
          <a:bodyPr lIns="0" tIns="0" rIns="0" bIns="0" rtlCol="0" anchor="t">
            <a:spAutoFit/>
          </a:bodyPr>
          <a:lstStyle/>
          <a:p>
            <a:pPr>
              <a:lnSpc>
                <a:spcPts val="3724"/>
              </a:lnSpc>
            </a:pPr>
            <a:r>
              <a:rPr lang="en-US" sz="2660">
                <a:solidFill>
                  <a:srgbClr val="16214B"/>
                </a:solidFill>
                <a:latin typeface="Montserrat"/>
              </a:rPr>
              <a:t>1 - 1 ½ small fillets or three to five tbsp</a:t>
            </a:r>
          </a:p>
        </p:txBody>
      </p:sp>
      <p:sp>
        <p:nvSpPr>
          <p:cNvPr id="15" name="TextBox 15"/>
          <p:cNvSpPr txBox="1"/>
          <p:nvPr/>
        </p:nvSpPr>
        <p:spPr>
          <a:xfrm>
            <a:off x="4021922" y="8372987"/>
            <a:ext cx="2952129" cy="462588"/>
          </a:xfrm>
          <a:prstGeom prst="rect">
            <a:avLst/>
          </a:prstGeom>
        </p:spPr>
        <p:txBody>
          <a:bodyPr lIns="0" tIns="0" rIns="0" bIns="0" rtlCol="0" anchor="t">
            <a:spAutoFit/>
          </a:bodyPr>
          <a:lstStyle/>
          <a:p>
            <a:pPr>
              <a:lnSpc>
                <a:spcPts val="3724"/>
              </a:lnSpc>
            </a:pPr>
            <a:r>
              <a:rPr lang="en-US" sz="2660">
                <a:solidFill>
                  <a:srgbClr val="16214B"/>
                </a:solidFill>
                <a:latin typeface="Montserrat"/>
              </a:rPr>
              <a:t>12 years to adult</a:t>
            </a:r>
          </a:p>
        </p:txBody>
      </p:sp>
      <p:sp>
        <p:nvSpPr>
          <p:cNvPr id="16" name="TextBox 16"/>
          <p:cNvSpPr txBox="1"/>
          <p:nvPr/>
        </p:nvSpPr>
        <p:spPr>
          <a:xfrm>
            <a:off x="7125793" y="8372987"/>
            <a:ext cx="6982692" cy="462588"/>
          </a:xfrm>
          <a:prstGeom prst="rect">
            <a:avLst/>
          </a:prstGeom>
        </p:spPr>
        <p:txBody>
          <a:bodyPr lIns="0" tIns="0" rIns="0" bIns="0" rtlCol="0" anchor="t">
            <a:spAutoFit/>
          </a:bodyPr>
          <a:lstStyle/>
          <a:p>
            <a:pPr>
              <a:lnSpc>
                <a:spcPts val="3724"/>
              </a:lnSpc>
            </a:pPr>
            <a:r>
              <a:rPr lang="en-US" sz="2660">
                <a:solidFill>
                  <a:srgbClr val="16214B"/>
                </a:solidFill>
                <a:latin typeface="Montserrat"/>
              </a:rPr>
              <a:t>140g (5 oz) fresh fish or one small can oily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0ECFF"/>
        </a:solidFill>
        <a:effectLst/>
      </p:bgPr>
    </p:bg>
    <p:spTree>
      <p:nvGrpSpPr>
        <p:cNvPr id="1" name=""/>
        <p:cNvGrpSpPr/>
        <p:nvPr/>
      </p:nvGrpSpPr>
      <p:grpSpPr>
        <a:xfrm>
          <a:off x="0" y="0"/>
          <a:ext cx="0" cy="0"/>
          <a:chOff x="0" y="0"/>
          <a:chExt cx="0" cy="0"/>
        </a:xfrm>
      </p:grpSpPr>
      <p:grpSp>
        <p:nvGrpSpPr>
          <p:cNvPr id="2" name="Group 2"/>
          <p:cNvGrpSpPr/>
          <p:nvPr/>
        </p:nvGrpSpPr>
        <p:grpSpPr>
          <a:xfrm>
            <a:off x="16598706" y="1028700"/>
            <a:ext cx="660594" cy="660594"/>
            <a:chOff x="0" y="0"/>
            <a:chExt cx="880792" cy="880792"/>
          </a:xfrm>
        </p:grpSpPr>
        <p:grpSp>
          <p:nvGrpSpPr>
            <p:cNvPr id="3" name="Group 3"/>
            <p:cNvGrpSpPr/>
            <p:nvPr/>
          </p:nvGrpSpPr>
          <p:grpSpPr>
            <a:xfrm>
              <a:off x="0" y="0"/>
              <a:ext cx="880792" cy="880792"/>
              <a:chOff x="0" y="0"/>
              <a:chExt cx="6350000" cy="6350000"/>
            </a:xfrm>
          </p:grpSpPr>
          <p:sp>
            <p:nvSpPr>
              <p:cNvPr id="4" name="Freeform 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07BFF"/>
              </a:solidFill>
            </p:spPr>
          </p:sp>
        </p:gr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11622" y="277680"/>
              <a:ext cx="457548" cy="325431"/>
            </a:xfrm>
            <a:prstGeom prst="rect">
              <a:avLst/>
            </a:prstGeom>
          </p:spPr>
        </p:pic>
      </p:grpSp>
      <p:pic>
        <p:nvPicPr>
          <p:cNvPr id="6" name="Picture 6"/>
          <p:cNvPicPr>
            <a:picLocks noChangeAspect="1"/>
          </p:cNvPicPr>
          <p:nvPr/>
        </p:nvPicPr>
        <p:blipFill>
          <a:blip r:embed="rId4"/>
          <a:srcRect l="6474"/>
          <a:stretch>
            <a:fillRect/>
          </a:stretch>
        </p:blipFill>
        <p:spPr>
          <a:xfrm>
            <a:off x="9592878" y="56851"/>
            <a:ext cx="14426936" cy="10287000"/>
          </a:xfrm>
          <a:prstGeom prst="rect">
            <a:avLst/>
          </a:prstGeom>
        </p:spPr>
      </p:pic>
      <p:sp>
        <p:nvSpPr>
          <p:cNvPr id="7" name="TextBox 7"/>
          <p:cNvSpPr txBox="1"/>
          <p:nvPr/>
        </p:nvSpPr>
        <p:spPr>
          <a:xfrm>
            <a:off x="1028700" y="3794319"/>
            <a:ext cx="7697423" cy="5930265"/>
          </a:xfrm>
          <a:prstGeom prst="rect">
            <a:avLst/>
          </a:prstGeom>
        </p:spPr>
        <p:txBody>
          <a:bodyPr lIns="0" tIns="0" rIns="0" bIns="0" rtlCol="0" anchor="t">
            <a:spAutoFit/>
          </a:bodyPr>
          <a:lstStyle/>
          <a:p>
            <a:pPr>
              <a:lnSpc>
                <a:spcPts val="3900"/>
              </a:lnSpc>
            </a:pPr>
            <a:r>
              <a:rPr lang="en-US" sz="2600" spc="26">
                <a:solidFill>
                  <a:srgbClr val="2F2535"/>
                </a:solidFill>
                <a:latin typeface="Poppins Light"/>
              </a:rPr>
              <a:t>To ensure there are enough fish to eat now and in the future, we should try to eat a wide variety of fish and to buy fish from sustainable sources.</a:t>
            </a:r>
          </a:p>
          <a:p>
            <a:pPr>
              <a:lnSpc>
                <a:spcPts val="3900"/>
              </a:lnSpc>
            </a:pPr>
            <a:endParaRPr lang="en-US" sz="2600" spc="26">
              <a:solidFill>
                <a:srgbClr val="2F2535"/>
              </a:solidFill>
              <a:latin typeface="Poppins Light"/>
            </a:endParaRPr>
          </a:p>
          <a:p>
            <a:pPr>
              <a:lnSpc>
                <a:spcPts val="3900"/>
              </a:lnSpc>
            </a:pPr>
            <a:r>
              <a:rPr lang="en-US" sz="2600" spc="26">
                <a:solidFill>
                  <a:srgbClr val="2F2535"/>
                </a:solidFill>
                <a:latin typeface="Poppins Light"/>
              </a:rPr>
              <a:t>‘Sustainable’ fish or shellfish are those that have been caught in a way that the fish population can remain productive and healthy and will allow fish stocks to be replenished. Fishing must also be managed carefully so that other species and habitats are not unnecessarily damaged.</a:t>
            </a:r>
          </a:p>
        </p:txBody>
      </p:sp>
      <p:sp>
        <p:nvSpPr>
          <p:cNvPr id="8" name="TextBox 8"/>
          <p:cNvSpPr txBox="1"/>
          <p:nvPr/>
        </p:nvSpPr>
        <p:spPr>
          <a:xfrm>
            <a:off x="1028700" y="1425672"/>
            <a:ext cx="8136871" cy="2124075"/>
          </a:xfrm>
          <a:prstGeom prst="rect">
            <a:avLst/>
          </a:prstGeom>
        </p:spPr>
        <p:txBody>
          <a:bodyPr lIns="0" tIns="0" rIns="0" bIns="0" rtlCol="0" anchor="t">
            <a:spAutoFit/>
          </a:bodyPr>
          <a:lstStyle/>
          <a:p>
            <a:pPr>
              <a:lnSpc>
                <a:spcPts val="8250"/>
              </a:lnSpc>
            </a:pPr>
            <a:r>
              <a:rPr lang="en-US" sz="7500">
                <a:solidFill>
                  <a:srgbClr val="2F2535"/>
                </a:solidFill>
                <a:latin typeface="Poppins Bold Bold"/>
              </a:rPr>
              <a:t>FISH AND SUSTAINABILITY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928608" y="1028700"/>
            <a:ext cx="10282961" cy="1392581"/>
            <a:chOff x="0" y="0"/>
            <a:chExt cx="13710615" cy="1856774"/>
          </a:xfrm>
        </p:grpSpPr>
        <p:sp>
          <p:nvSpPr>
            <p:cNvPr id="3" name="AutoShape 3"/>
            <p:cNvSpPr/>
            <p:nvPr/>
          </p:nvSpPr>
          <p:spPr>
            <a:xfrm>
              <a:off x="0" y="0"/>
              <a:ext cx="13710615" cy="1856774"/>
            </a:xfrm>
            <a:prstGeom prst="rect">
              <a:avLst/>
            </a:prstGeom>
            <a:solidFill>
              <a:srgbClr val="407BFF"/>
            </a:solidFill>
          </p:spPr>
        </p:sp>
        <p:sp>
          <p:nvSpPr>
            <p:cNvPr id="4" name="TextBox 4"/>
            <p:cNvSpPr txBox="1"/>
            <p:nvPr/>
          </p:nvSpPr>
          <p:spPr>
            <a:xfrm>
              <a:off x="703548" y="294827"/>
              <a:ext cx="12303519" cy="1295696"/>
            </a:xfrm>
            <a:prstGeom prst="rect">
              <a:avLst/>
            </a:prstGeom>
          </p:spPr>
          <p:txBody>
            <a:bodyPr lIns="0" tIns="0" rIns="0" bIns="0" rtlCol="0" anchor="t">
              <a:spAutoFit/>
            </a:bodyPr>
            <a:lstStyle/>
            <a:p>
              <a:pPr algn="ctr">
                <a:lnSpc>
                  <a:spcPts val="3740"/>
                </a:lnSpc>
              </a:pPr>
              <a:r>
                <a:rPr lang="en-US" sz="3400" spc="68">
                  <a:solidFill>
                    <a:srgbClr val="FFFFFF"/>
                  </a:solidFill>
                  <a:latin typeface="Poppins Medium Bold"/>
                </a:rPr>
                <a:t>WHAT WOULD HAPPEN IF WE DON’T FISH SUSTAINABLY?</a:t>
              </a:r>
            </a:p>
          </p:txBody>
        </p:sp>
      </p:grpSp>
      <p:sp>
        <p:nvSpPr>
          <p:cNvPr id="5" name="TextBox 5"/>
          <p:cNvSpPr txBox="1"/>
          <p:nvPr/>
        </p:nvSpPr>
        <p:spPr>
          <a:xfrm>
            <a:off x="5173844" y="3135441"/>
            <a:ext cx="12085456" cy="2973705"/>
          </a:xfrm>
          <a:prstGeom prst="rect">
            <a:avLst/>
          </a:prstGeom>
        </p:spPr>
        <p:txBody>
          <a:bodyPr lIns="0" tIns="0" rIns="0" bIns="0" rtlCol="0" anchor="t">
            <a:spAutoFit/>
          </a:bodyPr>
          <a:lstStyle/>
          <a:p>
            <a:pPr>
              <a:lnSpc>
                <a:spcPts val="3359"/>
              </a:lnSpc>
            </a:pPr>
            <a:r>
              <a:rPr lang="en-US" sz="2400">
                <a:solidFill>
                  <a:srgbClr val="2F2535"/>
                </a:solidFill>
                <a:latin typeface="Poppins Medium"/>
              </a:rPr>
              <a:t>If too many fish are caught and there are not enough adults to breed and sustain a healthy population, this is said to be overfishing.</a:t>
            </a:r>
          </a:p>
          <a:p>
            <a:pPr>
              <a:lnSpc>
                <a:spcPts val="3359"/>
              </a:lnSpc>
            </a:pPr>
            <a:r>
              <a:rPr lang="en-US" sz="2400">
                <a:solidFill>
                  <a:srgbClr val="2F2535"/>
                </a:solidFill>
                <a:latin typeface="Poppins Medium"/>
              </a:rPr>
              <a:t> </a:t>
            </a:r>
          </a:p>
          <a:p>
            <a:pPr>
              <a:lnSpc>
                <a:spcPts val="3359"/>
              </a:lnSpc>
            </a:pPr>
            <a:r>
              <a:rPr lang="en-US" sz="2400">
                <a:solidFill>
                  <a:srgbClr val="2F2535"/>
                </a:solidFill>
                <a:latin typeface="Poppins Medium"/>
              </a:rPr>
              <a:t>Overfishing affects seafood supplies as it can change the size of the remaining fish, as well as breaking food chains if they become unavailable. It also impacts livelihoods as fishing is the main livelihood for millions of people around the world.</a:t>
            </a: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800000">
            <a:off x="-2778320" y="-1073395"/>
            <a:ext cx="6808222" cy="4864784"/>
          </a:xfrm>
          <a:prstGeom prst="rect">
            <a:avLst/>
          </a:prstGeom>
        </p:spPr>
      </p:pic>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470508" y="8051760"/>
            <a:ext cx="6256396" cy="4470480"/>
          </a:xfrm>
          <a:prstGeom prst="rect">
            <a:avLst/>
          </a:prstGeom>
        </p:spPr>
      </p:pic>
      <p:pic>
        <p:nvPicPr>
          <p:cNvPr id="8" name="Picture 8"/>
          <p:cNvPicPr>
            <a:picLocks noChangeAspect="1"/>
          </p:cNvPicPr>
          <p:nvPr/>
        </p:nvPicPr>
        <p:blipFill>
          <a:blip r:embed="rId4"/>
          <a:srcRect l="9126" r="17848" b="363"/>
          <a:stretch>
            <a:fillRect/>
          </a:stretch>
        </p:blipFill>
        <p:spPr>
          <a:xfrm>
            <a:off x="295229" y="3404069"/>
            <a:ext cx="4220714" cy="3833196"/>
          </a:xfrm>
          <a:prstGeom prst="rect">
            <a:avLst/>
          </a:prstGeom>
        </p:spPr>
      </p:pic>
      <p:pic>
        <p:nvPicPr>
          <p:cNvPr id="9" name="Picture 9"/>
          <p:cNvPicPr>
            <a:picLocks noChangeAspect="1"/>
          </p:cNvPicPr>
          <p:nvPr/>
        </p:nvPicPr>
        <p:blipFill>
          <a:blip r:embed="rId5"/>
          <a:srcRect l="12152"/>
          <a:stretch>
            <a:fillRect/>
          </a:stretch>
        </p:blipFill>
        <p:spPr>
          <a:xfrm>
            <a:off x="13134250" y="6109146"/>
            <a:ext cx="4154637" cy="3152908"/>
          </a:xfrm>
          <a:prstGeom prst="rect">
            <a:avLst/>
          </a:prstGeom>
        </p:spPr>
      </p:pic>
      <p:sp>
        <p:nvSpPr>
          <p:cNvPr id="10" name="TextBox 10"/>
          <p:cNvSpPr txBox="1"/>
          <p:nvPr/>
        </p:nvSpPr>
        <p:spPr>
          <a:xfrm>
            <a:off x="465992" y="7451629"/>
            <a:ext cx="12320936" cy="2546985"/>
          </a:xfrm>
          <a:prstGeom prst="rect">
            <a:avLst/>
          </a:prstGeom>
        </p:spPr>
        <p:txBody>
          <a:bodyPr lIns="0" tIns="0" rIns="0" bIns="0" rtlCol="0" anchor="t">
            <a:spAutoFit/>
          </a:bodyPr>
          <a:lstStyle/>
          <a:p>
            <a:pPr algn="r">
              <a:lnSpc>
                <a:spcPts val="3359"/>
              </a:lnSpc>
            </a:pPr>
            <a:r>
              <a:rPr lang="en-US" sz="2400">
                <a:solidFill>
                  <a:srgbClr val="2F2535"/>
                </a:solidFill>
                <a:latin typeface="Poppins Medium"/>
              </a:rPr>
              <a:t>Also, if fishing is not done in safe ways by using explosives or chemicals, then the surrounding areas can become contaminated and affect the marine environment.</a:t>
            </a:r>
          </a:p>
          <a:p>
            <a:pPr algn="r">
              <a:lnSpc>
                <a:spcPts val="3359"/>
              </a:lnSpc>
            </a:pPr>
            <a:r>
              <a:rPr lang="en-US" sz="2400">
                <a:solidFill>
                  <a:srgbClr val="2F2535"/>
                </a:solidFill>
                <a:latin typeface="Poppins Medium"/>
              </a:rPr>
              <a:t>  </a:t>
            </a:r>
          </a:p>
          <a:p>
            <a:pPr algn="r">
              <a:lnSpc>
                <a:spcPts val="3359"/>
              </a:lnSpc>
            </a:pPr>
            <a:r>
              <a:rPr lang="en-US" sz="2400">
                <a:solidFill>
                  <a:srgbClr val="2F2535"/>
                </a:solidFill>
                <a:latin typeface="Poppins Medium"/>
              </a:rPr>
              <a:t>All of this leads to fish species becoming endangered and therefore protected so they do not become extinct.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62497" y="3541401"/>
            <a:ext cx="8627684" cy="1129691"/>
            <a:chOff x="0" y="0"/>
            <a:chExt cx="11503579" cy="1506254"/>
          </a:xfrm>
        </p:grpSpPr>
        <p:sp>
          <p:nvSpPr>
            <p:cNvPr id="3" name="AutoShape 3"/>
            <p:cNvSpPr/>
            <p:nvPr/>
          </p:nvSpPr>
          <p:spPr>
            <a:xfrm>
              <a:off x="0" y="0"/>
              <a:ext cx="11503579" cy="1506254"/>
            </a:xfrm>
            <a:prstGeom prst="rect">
              <a:avLst/>
            </a:prstGeom>
            <a:solidFill>
              <a:srgbClr val="407BFF"/>
            </a:solidFill>
          </p:spPr>
        </p:sp>
        <p:sp>
          <p:nvSpPr>
            <p:cNvPr id="4" name="TextBox 4"/>
            <p:cNvSpPr txBox="1"/>
            <p:nvPr/>
          </p:nvSpPr>
          <p:spPr>
            <a:xfrm>
              <a:off x="586950" y="285302"/>
              <a:ext cx="10329680" cy="954701"/>
            </a:xfrm>
            <a:prstGeom prst="rect">
              <a:avLst/>
            </a:prstGeom>
          </p:spPr>
          <p:txBody>
            <a:bodyPr lIns="0" tIns="0" rIns="0" bIns="0" rtlCol="0" anchor="t">
              <a:spAutoFit/>
            </a:bodyPr>
            <a:lstStyle/>
            <a:p>
              <a:pPr>
                <a:lnSpc>
                  <a:spcPts val="2750"/>
                </a:lnSpc>
              </a:pPr>
              <a:r>
                <a:rPr lang="en-US" sz="2500" spc="50">
                  <a:solidFill>
                    <a:srgbClr val="FFFFFF"/>
                  </a:solidFill>
                  <a:latin typeface="Poppins Medium Bold"/>
                </a:rPr>
                <a:t>As shown fish is a rich source of nutrients and an important component in our diets.</a:t>
              </a:r>
            </a:p>
          </p:txBody>
        </p:sp>
      </p:grpSp>
      <p:pic>
        <p:nvPicPr>
          <p:cNvPr id="5" name="Picture 5"/>
          <p:cNvPicPr>
            <a:picLocks noChangeAspect="1"/>
          </p:cNvPicPr>
          <p:nvPr/>
        </p:nvPicPr>
        <p:blipFill>
          <a:blip r:embed="rId2"/>
          <a:srcRect/>
          <a:stretch>
            <a:fillRect/>
          </a:stretch>
        </p:blipFill>
        <p:spPr>
          <a:xfrm>
            <a:off x="10411585" y="2497436"/>
            <a:ext cx="7412319" cy="5292129"/>
          </a:xfrm>
          <a:prstGeom prst="rect">
            <a:avLst/>
          </a:prstGeom>
        </p:spPr>
      </p:pic>
      <p:sp>
        <p:nvSpPr>
          <p:cNvPr id="6" name="TextBox 6"/>
          <p:cNvSpPr txBox="1"/>
          <p:nvPr/>
        </p:nvSpPr>
        <p:spPr>
          <a:xfrm>
            <a:off x="1502321" y="5388352"/>
            <a:ext cx="8487860" cy="3154710"/>
          </a:xfrm>
          <a:prstGeom prst="rect">
            <a:avLst/>
          </a:prstGeom>
        </p:spPr>
        <p:txBody>
          <a:bodyPr lIns="0" tIns="0" rIns="0" bIns="0" rtlCol="0" anchor="t">
            <a:spAutoFit/>
          </a:bodyPr>
          <a:lstStyle/>
          <a:p>
            <a:pPr>
              <a:lnSpc>
                <a:spcPts val="4050"/>
              </a:lnSpc>
            </a:pPr>
            <a:r>
              <a:rPr lang="en-US" sz="2700" spc="27" dirty="0">
                <a:solidFill>
                  <a:srgbClr val="2F2535"/>
                </a:solidFill>
                <a:latin typeface="Poppins Light"/>
              </a:rPr>
              <a:t>However, it is as important to eat sustainably. To do this you can look out for ecolabels on certified fish products at the supermarket, such as the blue Marine Stewardship Council logo. This is a sign that the fish are from a sustainable source and have been handled with care.</a:t>
            </a:r>
          </a:p>
        </p:txBody>
      </p:sp>
      <p:sp>
        <p:nvSpPr>
          <p:cNvPr id="7" name="TextBox 7"/>
          <p:cNvSpPr txBox="1"/>
          <p:nvPr/>
        </p:nvSpPr>
        <p:spPr>
          <a:xfrm>
            <a:off x="1362497" y="1095375"/>
            <a:ext cx="9239225" cy="2151230"/>
          </a:xfrm>
          <a:prstGeom prst="rect">
            <a:avLst/>
          </a:prstGeom>
        </p:spPr>
        <p:txBody>
          <a:bodyPr lIns="0" tIns="0" rIns="0" bIns="0" rtlCol="0" anchor="t">
            <a:spAutoFit/>
          </a:bodyPr>
          <a:lstStyle/>
          <a:p>
            <a:pPr>
              <a:lnSpc>
                <a:spcPts val="8250"/>
              </a:lnSpc>
            </a:pPr>
            <a:r>
              <a:rPr lang="en-US" sz="7500" dirty="0">
                <a:solidFill>
                  <a:srgbClr val="2F2535"/>
                </a:solidFill>
                <a:latin typeface="Poppins Bold Bold"/>
              </a:rPr>
              <a:t>SO, WHAT CAN YOU DO?</a:t>
            </a:r>
          </a:p>
        </p:txBody>
      </p:sp>
      <p:sp>
        <p:nvSpPr>
          <p:cNvPr id="8" name="TextBox 8"/>
          <p:cNvSpPr txBox="1"/>
          <p:nvPr/>
        </p:nvSpPr>
        <p:spPr>
          <a:xfrm>
            <a:off x="13464028" y="7751464"/>
            <a:ext cx="4223766" cy="327692"/>
          </a:xfrm>
          <a:prstGeom prst="rect">
            <a:avLst/>
          </a:prstGeom>
        </p:spPr>
        <p:txBody>
          <a:bodyPr lIns="0" tIns="0" rIns="0" bIns="0" rtlCol="0" anchor="t">
            <a:spAutoFit/>
          </a:bodyPr>
          <a:lstStyle/>
          <a:p>
            <a:pPr algn="ctr">
              <a:lnSpc>
                <a:spcPts val="2659"/>
              </a:lnSpc>
            </a:pPr>
            <a:r>
              <a:rPr lang="en-US" sz="1899">
                <a:solidFill>
                  <a:srgbClr val="000000"/>
                </a:solidFill>
                <a:latin typeface="Poppins Light"/>
              </a:rPr>
              <a:t>Image sourced from: www.msc.org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879</Words>
  <Application>Microsoft Office PowerPoint</Application>
  <PresentationFormat>Custom</PresentationFormat>
  <Paragraphs>59</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Poppins Light Bold</vt:lpstr>
      <vt:lpstr>Poppins Medium Bold</vt:lpstr>
      <vt:lpstr>Poppins Light</vt:lpstr>
      <vt:lpstr>Poppins Medium</vt:lpstr>
      <vt:lpstr>Montserrat</vt:lpstr>
      <vt:lpstr>Poppins Bold Bold</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Fish and sustainable sources</dc:title>
  <cp:lastModifiedBy>Kate Westall (s4597871)</cp:lastModifiedBy>
  <cp:revision>2</cp:revision>
  <dcterms:created xsi:type="dcterms:W3CDTF">2006-08-16T00:00:00Z</dcterms:created>
  <dcterms:modified xsi:type="dcterms:W3CDTF">2021-03-01T12:54:36Z</dcterms:modified>
  <dc:identifier>DAEWVeNltTw</dc:identifier>
</cp:coreProperties>
</file>