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8288000" cy="10287000"/>
  <p:notesSz cx="6858000" cy="9144000"/>
  <p:embeddedFontLst>
    <p:embeddedFont>
      <p:font typeface="Calibri" panose="020F0502020204030204" pitchFamily="34" charset="0"/>
      <p:regular r:id="rId11"/>
      <p:bold r:id="rId12"/>
      <p:italic r:id="rId13"/>
      <p:boldItalic r:id="rId14"/>
    </p:embeddedFont>
    <p:embeddedFont>
      <p:font typeface="Montserrat" panose="020B0604020202020204" charset="0"/>
      <p:regular r:id="rId15"/>
    </p:embeddedFont>
    <p:embeddedFont>
      <p:font typeface="Montserrat Bold" panose="020B0604020202020204" charset="0"/>
      <p:regular r:id="rId16"/>
    </p:embeddedFont>
    <p:embeddedFont>
      <p:font typeface="Montserrat Semi-Bold Bold" panose="020B0604020202020204" charset="0"/>
      <p:regular r:id="rId1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58" d="100"/>
          <a:sy n="58" d="100"/>
        </p:scale>
        <p:origin x="514"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3/1/2021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3/1/2021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3/1/2021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3/1/2021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svg"/></Relationships>
</file>

<file path=ppt/slides/_rels/slide4.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svg"/><Relationship Id="rId7" Type="http://schemas.openxmlformats.org/officeDocument/2006/relationships/image" Target="../media/image22.sv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svg"/><Relationship Id="rId4" Type="http://schemas.openxmlformats.org/officeDocument/2006/relationships/image" Target="../media/image19.png"/><Relationship Id="rId9" Type="http://schemas.openxmlformats.org/officeDocument/2006/relationships/image" Target="../media/image24.svg"/></Relationships>
</file>

<file path=ppt/slides/_rels/slide5.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svg"/><Relationship Id="rId7" Type="http://schemas.openxmlformats.org/officeDocument/2006/relationships/image" Target="../media/image30.svg"/><Relationship Id="rId2" Type="http://schemas.openxmlformats.org/officeDocument/2006/relationships/image" Target="../media/image25.png"/><Relationship Id="rId1" Type="http://schemas.openxmlformats.org/officeDocument/2006/relationships/slideLayout" Target="../slideLayouts/slideLayout7.xml"/><Relationship Id="rId6" Type="http://schemas.openxmlformats.org/officeDocument/2006/relationships/image" Target="../media/image29.png"/><Relationship Id="rId11" Type="http://schemas.openxmlformats.org/officeDocument/2006/relationships/image" Target="../media/image34.svg"/><Relationship Id="rId5" Type="http://schemas.openxmlformats.org/officeDocument/2006/relationships/image" Target="../media/image28.sv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svg"/></Relationships>
</file>

<file path=ppt/slides/_rels/slide6.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8.sv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0.sv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2.svg"/><Relationship Id="rId2" Type="http://schemas.openxmlformats.org/officeDocument/2006/relationships/image" Target="../media/image4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4386619" y="0"/>
            <a:ext cx="13901381" cy="10287000"/>
          </a:xfrm>
          <a:prstGeom prst="rect">
            <a:avLst/>
          </a:prstGeom>
          <a:solidFill>
            <a:srgbClr val="FDCF60"/>
          </a:solidFill>
        </p:spPr>
      </p:sp>
      <p:sp>
        <p:nvSpPr>
          <p:cNvPr id="3" name="TextBox 3"/>
          <p:cNvSpPr txBox="1"/>
          <p:nvPr/>
        </p:nvSpPr>
        <p:spPr>
          <a:xfrm>
            <a:off x="1430678" y="1162050"/>
            <a:ext cx="12287513" cy="4645914"/>
          </a:xfrm>
          <a:prstGeom prst="rect">
            <a:avLst/>
          </a:prstGeom>
        </p:spPr>
        <p:txBody>
          <a:bodyPr lIns="0" tIns="0" rIns="0" bIns="0" rtlCol="0" anchor="t">
            <a:spAutoFit/>
          </a:bodyPr>
          <a:lstStyle/>
          <a:p>
            <a:pPr>
              <a:lnSpc>
                <a:spcPts val="12095"/>
              </a:lnSpc>
            </a:pPr>
            <a:r>
              <a:rPr lang="en-US" sz="11199">
                <a:solidFill>
                  <a:srgbClr val="0C45A6"/>
                </a:solidFill>
                <a:latin typeface="Montserrat Semi-Bold Bold"/>
              </a:rPr>
              <a:t>DAIRY SOURCES AND PRODUCTION </a:t>
            </a:r>
          </a:p>
        </p:txBody>
      </p:sp>
      <p:pic>
        <p:nvPicPr>
          <p:cNvPr id="4" name="Picture 4"/>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1774169" y="5143500"/>
            <a:ext cx="4935292" cy="4114800"/>
          </a:xfrm>
          <a:prstGeom prst="rect">
            <a:avLst/>
          </a:prstGeom>
        </p:spPr>
      </p:pic>
      <p:sp>
        <p:nvSpPr>
          <p:cNvPr id="5" name="TextBox 5"/>
          <p:cNvSpPr txBox="1"/>
          <p:nvPr/>
        </p:nvSpPr>
        <p:spPr>
          <a:xfrm>
            <a:off x="389189" y="9224836"/>
            <a:ext cx="10708302" cy="651050"/>
          </a:xfrm>
          <a:prstGeom prst="rect">
            <a:avLst/>
          </a:prstGeom>
        </p:spPr>
        <p:txBody>
          <a:bodyPr lIns="0" tIns="0" rIns="0" bIns="0" rtlCol="0" anchor="t">
            <a:spAutoFit/>
          </a:bodyPr>
          <a:lstStyle/>
          <a:p>
            <a:pPr algn="ctr">
              <a:lnSpc>
                <a:spcPts val="2615"/>
              </a:lnSpc>
              <a:spcBef>
                <a:spcPct val="0"/>
              </a:spcBef>
            </a:pPr>
            <a:r>
              <a:rPr lang="en-US" sz="1868">
                <a:solidFill>
                  <a:srgbClr val="0C45A6"/>
                </a:solidFill>
                <a:latin typeface="Montserrat"/>
              </a:rPr>
              <a:t>CHRISTCHURCH FOOD FESTIVAL EDUCATION TRUST: CHARITY NUMBER 1127292</a:t>
            </a:r>
          </a:p>
          <a:p>
            <a:pPr algn="ctr">
              <a:lnSpc>
                <a:spcPts val="2615"/>
              </a:lnSpc>
              <a:spcBef>
                <a:spcPct val="0"/>
              </a:spcBef>
            </a:pPr>
            <a:r>
              <a:rPr lang="en-US" sz="1868">
                <a:solidFill>
                  <a:srgbClr val="0C45A6"/>
                </a:solidFill>
                <a:latin typeface="Montserrat"/>
              </a:rPr>
              <a:t>BOURNEMOUTH UNIVERSITY: MSC NUTRITION AND BEHAVIOUR STUDENT: CHRISTINA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245137" y="0"/>
            <a:ext cx="8095945" cy="10287000"/>
          </a:xfrm>
          <a:prstGeom prst="rect">
            <a:avLst/>
          </a:prstGeom>
          <a:solidFill>
            <a:srgbClr val="FDCF60"/>
          </a:solidFill>
        </p:spPr>
      </p:sp>
      <p:sp>
        <p:nvSpPr>
          <p:cNvPr id="3" name="TextBox 3"/>
          <p:cNvSpPr txBox="1"/>
          <p:nvPr/>
        </p:nvSpPr>
        <p:spPr>
          <a:xfrm>
            <a:off x="816872" y="5143500"/>
            <a:ext cx="6219123" cy="2194560"/>
          </a:xfrm>
          <a:prstGeom prst="rect">
            <a:avLst/>
          </a:prstGeom>
        </p:spPr>
        <p:txBody>
          <a:bodyPr lIns="0" tIns="0" rIns="0" bIns="0" rtlCol="0" anchor="t">
            <a:spAutoFit/>
          </a:bodyPr>
          <a:lstStyle/>
          <a:p>
            <a:pPr algn="ctr">
              <a:lnSpc>
                <a:spcPts val="8640"/>
              </a:lnSpc>
            </a:pPr>
            <a:r>
              <a:rPr lang="en-US" sz="7200">
                <a:solidFill>
                  <a:srgbClr val="0C45A6"/>
                </a:solidFill>
                <a:latin typeface="Montserrat Semi-Bold Bold"/>
              </a:rPr>
              <a:t>LEARNING OBJECTIVES</a:t>
            </a:r>
          </a:p>
        </p:txBody>
      </p:sp>
      <p:sp>
        <p:nvSpPr>
          <p:cNvPr id="4" name="TextBox 4"/>
          <p:cNvSpPr txBox="1"/>
          <p:nvPr/>
        </p:nvSpPr>
        <p:spPr>
          <a:xfrm>
            <a:off x="8871071" y="3842385"/>
            <a:ext cx="8248405" cy="4701545"/>
          </a:xfrm>
          <a:prstGeom prst="rect">
            <a:avLst/>
          </a:prstGeom>
        </p:spPr>
        <p:txBody>
          <a:bodyPr lIns="0" tIns="0" rIns="0" bIns="0" rtlCol="0" anchor="t">
            <a:spAutoFit/>
          </a:bodyPr>
          <a:lstStyle/>
          <a:p>
            <a:pPr marL="669236" lvl="1" indent="-334618">
              <a:lnSpc>
                <a:spcPts val="4649"/>
              </a:lnSpc>
              <a:buFont typeface="Arial"/>
              <a:buChar char="•"/>
            </a:pPr>
            <a:r>
              <a:rPr lang="en-US" sz="3100">
                <a:solidFill>
                  <a:srgbClr val="16214B"/>
                </a:solidFill>
                <a:latin typeface="Montserrat"/>
              </a:rPr>
              <a:t>Be able to name some different types of dairy sources</a:t>
            </a:r>
          </a:p>
          <a:p>
            <a:pPr marL="669290" lvl="1" indent="-334645">
              <a:lnSpc>
                <a:spcPts val="4650"/>
              </a:lnSpc>
              <a:buFont typeface="Arial"/>
              <a:buChar char="•"/>
            </a:pPr>
            <a:r>
              <a:rPr lang="en-US" sz="3099">
                <a:solidFill>
                  <a:srgbClr val="16214B"/>
                </a:solidFill>
                <a:latin typeface="Montserrat"/>
              </a:rPr>
              <a:t>Know some alternatives to dairy products</a:t>
            </a:r>
          </a:p>
          <a:p>
            <a:pPr marL="669290" lvl="1" indent="-334645">
              <a:lnSpc>
                <a:spcPts val="4650"/>
              </a:lnSpc>
              <a:buFont typeface="Arial"/>
              <a:buChar char="•"/>
            </a:pPr>
            <a:r>
              <a:rPr lang="en-US" sz="3100">
                <a:solidFill>
                  <a:srgbClr val="16214B"/>
                </a:solidFill>
                <a:latin typeface="Montserrat"/>
              </a:rPr>
              <a:t>Have an understanding on what counts as a portion </a:t>
            </a:r>
          </a:p>
          <a:p>
            <a:pPr marL="669290" lvl="1" indent="-334645">
              <a:lnSpc>
                <a:spcPts val="4650"/>
              </a:lnSpc>
              <a:buFont typeface="Arial"/>
              <a:buChar char="•"/>
            </a:pPr>
            <a:r>
              <a:rPr lang="en-US" sz="3100">
                <a:solidFill>
                  <a:srgbClr val="16214B"/>
                </a:solidFill>
                <a:latin typeface="Montserrat"/>
              </a:rPr>
              <a:t>Be able to briefly explain the production process of milk  </a:t>
            </a:r>
          </a:p>
        </p:txBody>
      </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2672042" y="966359"/>
            <a:ext cx="2857916" cy="4114800"/>
          </a:xfrm>
          <a:prstGeom prst="rect">
            <a:avLst/>
          </a:prstGeom>
        </p:spPr>
      </p:pic>
      <p:sp>
        <p:nvSpPr>
          <p:cNvPr id="6" name="TextBox 6"/>
          <p:cNvSpPr txBox="1"/>
          <p:nvPr/>
        </p:nvSpPr>
        <p:spPr>
          <a:xfrm>
            <a:off x="8871071" y="2909459"/>
            <a:ext cx="8248405" cy="739140"/>
          </a:xfrm>
          <a:prstGeom prst="rect">
            <a:avLst/>
          </a:prstGeom>
        </p:spPr>
        <p:txBody>
          <a:bodyPr lIns="0" tIns="0" rIns="0" bIns="0" rtlCol="0" anchor="t">
            <a:spAutoFit/>
          </a:bodyPr>
          <a:lstStyle/>
          <a:p>
            <a:pPr>
              <a:lnSpc>
                <a:spcPts val="6150"/>
              </a:lnSpc>
            </a:pPr>
            <a:r>
              <a:rPr lang="en-US" sz="4100">
                <a:solidFill>
                  <a:srgbClr val="0C45A6"/>
                </a:solidFill>
                <a:latin typeface="Montserrat"/>
              </a:rPr>
              <a:t>BY THE END YOU SHOULD: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0313567" y="0"/>
            <a:ext cx="7974433" cy="10287000"/>
          </a:xfrm>
          <a:prstGeom prst="rect">
            <a:avLst/>
          </a:prstGeom>
          <a:solidFill>
            <a:srgbClr val="0C45A6"/>
          </a:solidFill>
        </p:spPr>
      </p:sp>
      <p:sp>
        <p:nvSpPr>
          <p:cNvPr id="3" name="AutoShape 3"/>
          <p:cNvSpPr/>
          <p:nvPr/>
        </p:nvSpPr>
        <p:spPr>
          <a:xfrm>
            <a:off x="409942" y="760697"/>
            <a:ext cx="783603" cy="108286"/>
          </a:xfrm>
          <a:prstGeom prst="rect">
            <a:avLst/>
          </a:prstGeom>
          <a:solidFill>
            <a:srgbClr val="0C45A6"/>
          </a:solidFill>
        </p:spPr>
      </p:sp>
      <p:sp>
        <p:nvSpPr>
          <p:cNvPr id="4" name="TextBox 4"/>
          <p:cNvSpPr txBox="1"/>
          <p:nvPr/>
        </p:nvSpPr>
        <p:spPr>
          <a:xfrm>
            <a:off x="409942" y="3551635"/>
            <a:ext cx="9274385" cy="6292813"/>
          </a:xfrm>
          <a:prstGeom prst="rect">
            <a:avLst/>
          </a:prstGeom>
        </p:spPr>
        <p:txBody>
          <a:bodyPr lIns="0" tIns="0" rIns="0" bIns="0" rtlCol="0" anchor="t">
            <a:spAutoFit/>
          </a:bodyPr>
          <a:lstStyle/>
          <a:p>
            <a:pPr>
              <a:lnSpc>
                <a:spcPts val="3766"/>
              </a:lnSpc>
            </a:pPr>
            <a:r>
              <a:rPr lang="en-US" sz="2512" dirty="0">
                <a:solidFill>
                  <a:srgbClr val="16214B"/>
                </a:solidFill>
                <a:latin typeface="Montserrat"/>
              </a:rPr>
              <a:t>These foods provide a range of nutrients:</a:t>
            </a:r>
          </a:p>
          <a:p>
            <a:pPr marL="542113" lvl="1" indent="-271056">
              <a:lnSpc>
                <a:spcPts val="3766"/>
              </a:lnSpc>
              <a:buFont typeface="Arial"/>
              <a:buChar char="•"/>
            </a:pPr>
            <a:r>
              <a:rPr lang="en-US" sz="2512" dirty="0">
                <a:solidFill>
                  <a:srgbClr val="16214B"/>
                </a:solidFill>
                <a:latin typeface="Montserrat"/>
              </a:rPr>
              <a:t>Calcium – for the development and maintenance of strong, healthy bones and teeth.</a:t>
            </a:r>
          </a:p>
          <a:p>
            <a:pPr marL="542113" lvl="1" indent="-271056">
              <a:lnSpc>
                <a:spcPts val="3766"/>
              </a:lnSpc>
              <a:buFont typeface="Arial"/>
              <a:buChar char="•"/>
            </a:pPr>
            <a:r>
              <a:rPr lang="en-US" sz="2512" dirty="0">
                <a:solidFill>
                  <a:srgbClr val="16214B"/>
                </a:solidFill>
                <a:latin typeface="Montserrat"/>
              </a:rPr>
              <a:t>Protein – for growth and repair of muscles.  </a:t>
            </a:r>
          </a:p>
          <a:p>
            <a:pPr marL="542113" lvl="1" indent="-271056">
              <a:lnSpc>
                <a:spcPts val="3766"/>
              </a:lnSpc>
              <a:buFont typeface="Arial"/>
              <a:buChar char="•"/>
            </a:pPr>
            <a:r>
              <a:rPr lang="en-US" sz="2512" dirty="0">
                <a:solidFill>
                  <a:srgbClr val="16214B"/>
                </a:solidFill>
                <a:latin typeface="Montserrat"/>
              </a:rPr>
              <a:t>Iodine – important for healthy nerve and brain function, and healthy skin.</a:t>
            </a:r>
          </a:p>
          <a:p>
            <a:pPr marL="542113" lvl="1" indent="-271056">
              <a:lnSpc>
                <a:spcPts val="3766"/>
              </a:lnSpc>
              <a:buFont typeface="Arial"/>
              <a:buChar char="•"/>
            </a:pPr>
            <a:r>
              <a:rPr lang="en-US" sz="2512" dirty="0">
                <a:solidFill>
                  <a:srgbClr val="16214B"/>
                </a:solidFill>
                <a:latin typeface="Montserrat"/>
              </a:rPr>
              <a:t>Vitamin B12 – for healthy red blood cells and nerve function.</a:t>
            </a:r>
          </a:p>
          <a:p>
            <a:pPr marL="542113" lvl="1" indent="-271056">
              <a:lnSpc>
                <a:spcPts val="3766"/>
              </a:lnSpc>
              <a:buFont typeface="Arial"/>
              <a:buChar char="•"/>
            </a:pPr>
            <a:r>
              <a:rPr lang="en-US" sz="2512" dirty="0">
                <a:solidFill>
                  <a:srgbClr val="16214B"/>
                </a:solidFill>
                <a:latin typeface="Montserrat"/>
              </a:rPr>
              <a:t>Vitamin B2 (riboflavin) – to help break down proteins, fats and carbohydrates for the body’s energy supply.</a:t>
            </a:r>
          </a:p>
          <a:p>
            <a:pPr>
              <a:lnSpc>
                <a:spcPts val="3766"/>
              </a:lnSpc>
            </a:pPr>
            <a:r>
              <a:rPr lang="en-US" sz="2512" dirty="0">
                <a:solidFill>
                  <a:srgbClr val="16214B"/>
                </a:solidFill>
                <a:latin typeface="Montserrat"/>
              </a:rPr>
              <a:t> </a:t>
            </a:r>
          </a:p>
          <a:p>
            <a:pPr>
              <a:lnSpc>
                <a:spcPts val="3768"/>
              </a:lnSpc>
            </a:pPr>
            <a:r>
              <a:rPr lang="en-US" sz="2512" dirty="0">
                <a:solidFill>
                  <a:srgbClr val="16214B"/>
                </a:solidFill>
                <a:latin typeface="Montserrat"/>
              </a:rPr>
              <a:t>Therefore, it is important to have some dairy or dairy alternatives in our diets.</a:t>
            </a:r>
          </a:p>
        </p:txBody>
      </p:sp>
      <p:sp>
        <p:nvSpPr>
          <p:cNvPr id="5" name="TextBox 5"/>
          <p:cNvSpPr txBox="1"/>
          <p:nvPr/>
        </p:nvSpPr>
        <p:spPr>
          <a:xfrm>
            <a:off x="409942" y="973824"/>
            <a:ext cx="10122223" cy="2449195"/>
          </a:xfrm>
          <a:prstGeom prst="rect">
            <a:avLst/>
          </a:prstGeom>
        </p:spPr>
        <p:txBody>
          <a:bodyPr lIns="0" tIns="0" rIns="0" bIns="0" rtlCol="0" anchor="t">
            <a:spAutoFit/>
          </a:bodyPr>
          <a:lstStyle/>
          <a:p>
            <a:pPr>
              <a:lnSpc>
                <a:spcPts val="9800"/>
              </a:lnSpc>
            </a:pPr>
            <a:r>
              <a:rPr lang="en-US" sz="7000">
                <a:solidFill>
                  <a:srgbClr val="0C45A6"/>
                </a:solidFill>
                <a:latin typeface="Montserrat Semi-Bold Bold"/>
              </a:rPr>
              <a:t>WHY IS DAIRY IMPORTANT FOR US?</a:t>
            </a:r>
          </a:p>
        </p:txBody>
      </p:sp>
      <p:pic>
        <p:nvPicPr>
          <p:cNvPr id="6" name="Picture 6"/>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5447402" y="3374828"/>
            <a:ext cx="2840598" cy="3658850"/>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4300783" y="292817"/>
            <a:ext cx="3368249" cy="2627234"/>
          </a:xfrm>
          <a:prstGeom prst="rect">
            <a:avLst/>
          </a:prstGeom>
        </p:spPr>
      </p:pic>
      <p:pic>
        <p:nvPicPr>
          <p:cNvPr id="8" name="Picture 8"/>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0891712" y="292817"/>
            <a:ext cx="2600962" cy="2627234"/>
          </a:xfrm>
          <a:prstGeom prst="rect">
            <a:avLst/>
          </a:prstGeom>
        </p:spPr>
      </p:pic>
      <p:pic>
        <p:nvPicPr>
          <p:cNvPr id="9" name="Picture 9"/>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a:off x="14931197" y="7430306"/>
            <a:ext cx="3178000" cy="2559735"/>
          </a:xfrm>
          <a:prstGeom prst="rect">
            <a:avLst/>
          </a:prstGeom>
        </p:spPr>
      </p:pic>
      <p:pic>
        <p:nvPicPr>
          <p:cNvPr id="10" name="Picture 10"/>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a:fillRect/>
          </a:stretch>
        </p:blipFill>
        <p:spPr>
          <a:xfrm>
            <a:off x="11180788" y="2566054"/>
            <a:ext cx="4168689" cy="4619046"/>
          </a:xfrm>
          <a:prstGeom prst="rect">
            <a:avLst/>
          </a:prstGeom>
        </p:spPr>
      </p:pic>
      <p:pic>
        <p:nvPicPr>
          <p:cNvPr id="11" name="Picture 11"/>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a:fillRect/>
          </a:stretch>
        </p:blipFill>
        <p:spPr>
          <a:xfrm>
            <a:off x="12501303" y="6400563"/>
            <a:ext cx="2081393" cy="3337511"/>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DCF60"/>
        </a:solidFill>
        <a:effectLst/>
      </p:bgPr>
    </p:bg>
    <p:spTree>
      <p:nvGrpSpPr>
        <p:cNvPr id="1" name=""/>
        <p:cNvGrpSpPr/>
        <p:nvPr/>
      </p:nvGrpSpPr>
      <p:grpSpPr>
        <a:xfrm>
          <a:off x="0" y="0"/>
          <a:ext cx="0" cy="0"/>
          <a:chOff x="0" y="0"/>
          <a:chExt cx="0" cy="0"/>
        </a:xfrm>
      </p:grpSpPr>
      <p:sp>
        <p:nvSpPr>
          <p:cNvPr id="2" name="AutoShape 2"/>
          <p:cNvSpPr/>
          <p:nvPr/>
        </p:nvSpPr>
        <p:spPr>
          <a:xfrm>
            <a:off x="556226" y="1795215"/>
            <a:ext cx="783603" cy="176662"/>
          </a:xfrm>
          <a:prstGeom prst="rect">
            <a:avLst/>
          </a:prstGeom>
          <a:solidFill>
            <a:srgbClr val="0C45A6"/>
          </a:solidFill>
        </p:spPr>
      </p:sp>
      <p:sp>
        <p:nvSpPr>
          <p:cNvPr id="3" name="TextBox 3"/>
          <p:cNvSpPr txBox="1"/>
          <p:nvPr/>
        </p:nvSpPr>
        <p:spPr>
          <a:xfrm>
            <a:off x="556226" y="2064422"/>
            <a:ext cx="16703074" cy="6688455"/>
          </a:xfrm>
          <a:prstGeom prst="rect">
            <a:avLst/>
          </a:prstGeom>
        </p:spPr>
        <p:txBody>
          <a:bodyPr lIns="0" tIns="0" rIns="0" bIns="0" rtlCol="0" anchor="t">
            <a:spAutoFit/>
          </a:bodyPr>
          <a:lstStyle/>
          <a:p>
            <a:pPr>
              <a:lnSpc>
                <a:spcPts val="3300"/>
              </a:lnSpc>
            </a:pPr>
            <a:r>
              <a:rPr lang="en-US" sz="2200" dirty="0">
                <a:solidFill>
                  <a:srgbClr val="16214B"/>
                </a:solidFill>
                <a:latin typeface="Montserrat Bold"/>
              </a:rPr>
              <a:t>Milk</a:t>
            </a:r>
            <a:r>
              <a:rPr lang="en-US" sz="2200" dirty="0">
                <a:solidFill>
                  <a:srgbClr val="16214B"/>
                </a:solidFill>
                <a:latin typeface="Montserrat"/>
              </a:rPr>
              <a:t> - The fat in milk provides energy and essential vitamins, and milk is a great source of calcium. </a:t>
            </a:r>
          </a:p>
          <a:p>
            <a:pPr>
              <a:lnSpc>
                <a:spcPts val="3300"/>
              </a:lnSpc>
            </a:pPr>
            <a:r>
              <a:rPr lang="en-US" sz="2200" dirty="0">
                <a:solidFill>
                  <a:srgbClr val="16214B"/>
                </a:solidFill>
                <a:latin typeface="Montserrat"/>
              </a:rPr>
              <a:t> </a:t>
            </a:r>
          </a:p>
          <a:p>
            <a:pPr>
              <a:lnSpc>
                <a:spcPts val="3300"/>
              </a:lnSpc>
            </a:pPr>
            <a:r>
              <a:rPr lang="en-US" sz="2200" dirty="0">
                <a:solidFill>
                  <a:srgbClr val="16214B"/>
                </a:solidFill>
                <a:latin typeface="Montserrat Bold"/>
              </a:rPr>
              <a:t>Cheese</a:t>
            </a:r>
            <a:r>
              <a:rPr lang="en-US" sz="2200" dirty="0">
                <a:solidFill>
                  <a:srgbClr val="16214B"/>
                </a:solidFill>
                <a:latin typeface="Montserrat"/>
              </a:rPr>
              <a:t> – Enjoy as part of a healthy, balanced diet, but as it can be high in saturated fat and salt try not to have too much.</a:t>
            </a:r>
          </a:p>
          <a:p>
            <a:pPr>
              <a:lnSpc>
                <a:spcPts val="3300"/>
              </a:lnSpc>
            </a:pPr>
            <a:r>
              <a:rPr lang="en-US" sz="2200" dirty="0">
                <a:solidFill>
                  <a:srgbClr val="16214B"/>
                </a:solidFill>
                <a:latin typeface="Montserrat"/>
              </a:rPr>
              <a:t> </a:t>
            </a:r>
          </a:p>
          <a:p>
            <a:pPr>
              <a:lnSpc>
                <a:spcPts val="3300"/>
              </a:lnSpc>
            </a:pPr>
            <a:r>
              <a:rPr lang="en-US" sz="2200" dirty="0">
                <a:solidFill>
                  <a:srgbClr val="16214B"/>
                </a:solidFill>
                <a:latin typeface="Montserrat Bold"/>
              </a:rPr>
              <a:t>Cream</a:t>
            </a:r>
            <a:r>
              <a:rPr lang="en-US" sz="2200" dirty="0">
                <a:solidFill>
                  <a:srgbClr val="16214B"/>
                </a:solidFill>
                <a:latin typeface="Montserrat"/>
              </a:rPr>
              <a:t> – Again enjoy in small amounts as it’s also high in fat. You can use lower-fat plain yoghurt and fromage frais (a creamy soft cheese) instead of cream.</a:t>
            </a:r>
          </a:p>
          <a:p>
            <a:pPr>
              <a:lnSpc>
                <a:spcPts val="3300"/>
              </a:lnSpc>
            </a:pPr>
            <a:endParaRPr lang="en-US" sz="2200" dirty="0">
              <a:solidFill>
                <a:srgbClr val="16214B"/>
              </a:solidFill>
              <a:latin typeface="Montserrat"/>
            </a:endParaRPr>
          </a:p>
          <a:p>
            <a:pPr>
              <a:lnSpc>
                <a:spcPts val="3300"/>
              </a:lnSpc>
            </a:pPr>
            <a:r>
              <a:rPr lang="en-US" sz="2200" dirty="0">
                <a:solidFill>
                  <a:srgbClr val="16214B"/>
                </a:solidFill>
                <a:latin typeface="Montserrat Bold"/>
              </a:rPr>
              <a:t>Yoghurt</a:t>
            </a:r>
            <a:r>
              <a:rPr lang="en-US" sz="2200" dirty="0">
                <a:solidFill>
                  <a:srgbClr val="16214B"/>
                </a:solidFill>
                <a:latin typeface="Montserrat"/>
              </a:rPr>
              <a:t> – Plain lower-fat yoghurts are a good choice as they usually do not contain added sugars.</a:t>
            </a:r>
          </a:p>
          <a:p>
            <a:pPr>
              <a:lnSpc>
                <a:spcPts val="3300"/>
              </a:lnSpc>
            </a:pPr>
            <a:endParaRPr lang="en-US" sz="2200" dirty="0">
              <a:solidFill>
                <a:srgbClr val="16214B"/>
              </a:solidFill>
              <a:latin typeface="Montserrat"/>
            </a:endParaRPr>
          </a:p>
          <a:p>
            <a:pPr>
              <a:lnSpc>
                <a:spcPts val="3300"/>
              </a:lnSpc>
            </a:pPr>
            <a:r>
              <a:rPr lang="en-US" sz="2200" dirty="0">
                <a:solidFill>
                  <a:srgbClr val="16214B"/>
                </a:solidFill>
                <a:latin typeface="Montserrat Bold"/>
              </a:rPr>
              <a:t>Quark</a:t>
            </a:r>
            <a:r>
              <a:rPr lang="en-US" sz="2200" dirty="0">
                <a:solidFill>
                  <a:srgbClr val="16214B"/>
                </a:solidFill>
                <a:latin typeface="Montserrat"/>
              </a:rPr>
              <a:t> – Soft cheese that can be used in either sweet or </a:t>
            </a:r>
            <a:r>
              <a:rPr lang="en-US" sz="2200" dirty="0" err="1">
                <a:solidFill>
                  <a:srgbClr val="16214B"/>
                </a:solidFill>
                <a:latin typeface="Montserrat"/>
              </a:rPr>
              <a:t>savoury</a:t>
            </a:r>
            <a:r>
              <a:rPr lang="en-US" sz="2200" dirty="0">
                <a:solidFill>
                  <a:srgbClr val="16214B"/>
                </a:solidFill>
                <a:latin typeface="Montserrat"/>
              </a:rPr>
              <a:t> dishes.</a:t>
            </a:r>
          </a:p>
          <a:p>
            <a:pPr>
              <a:lnSpc>
                <a:spcPts val="3300"/>
              </a:lnSpc>
            </a:pPr>
            <a:endParaRPr lang="en-US" sz="2200" dirty="0">
              <a:solidFill>
                <a:srgbClr val="16214B"/>
              </a:solidFill>
              <a:latin typeface="Montserrat"/>
            </a:endParaRPr>
          </a:p>
          <a:p>
            <a:pPr>
              <a:lnSpc>
                <a:spcPts val="3300"/>
              </a:lnSpc>
            </a:pPr>
            <a:r>
              <a:rPr lang="en-US" sz="2200" dirty="0">
                <a:solidFill>
                  <a:srgbClr val="16214B"/>
                </a:solidFill>
                <a:latin typeface="Montserrat Bold"/>
              </a:rPr>
              <a:t>Unsweetened calcium-fortified dairy alternatives</a:t>
            </a:r>
          </a:p>
          <a:p>
            <a:pPr>
              <a:lnSpc>
                <a:spcPts val="3300"/>
              </a:lnSpc>
            </a:pPr>
            <a:r>
              <a:rPr lang="en-US" sz="2200" dirty="0">
                <a:solidFill>
                  <a:srgbClr val="16214B"/>
                </a:solidFill>
                <a:latin typeface="Montserrat"/>
              </a:rPr>
              <a:t> </a:t>
            </a:r>
          </a:p>
          <a:p>
            <a:pPr>
              <a:lnSpc>
                <a:spcPts val="3300"/>
              </a:lnSpc>
            </a:pPr>
            <a:r>
              <a:rPr lang="en-US" sz="2200" dirty="0">
                <a:solidFill>
                  <a:srgbClr val="16214B"/>
                </a:solidFill>
                <a:latin typeface="Montserrat Bold"/>
              </a:rPr>
              <a:t>NOTE</a:t>
            </a:r>
            <a:r>
              <a:rPr lang="en-US" sz="2200" dirty="0">
                <a:solidFill>
                  <a:srgbClr val="16214B"/>
                </a:solidFill>
                <a:latin typeface="Montserrat"/>
              </a:rPr>
              <a:t>: Butters and dairy ice creams are not included in this group as they are high in saturated fat, and so are included in ‘foods to eat less often and in small amounts’.</a:t>
            </a:r>
          </a:p>
        </p:txBody>
      </p:sp>
      <p:grpSp>
        <p:nvGrpSpPr>
          <p:cNvPr id="4" name="Group 4"/>
          <p:cNvGrpSpPr/>
          <p:nvPr/>
        </p:nvGrpSpPr>
        <p:grpSpPr>
          <a:xfrm>
            <a:off x="10085894" y="479834"/>
            <a:ext cx="6522507" cy="1504033"/>
            <a:chOff x="0" y="0"/>
            <a:chExt cx="8696676" cy="2005378"/>
          </a:xfrm>
        </p:grpSpPr>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2573883" y="0"/>
              <a:ext cx="849551" cy="2005378"/>
            </a:xfrm>
            <a:prstGeom prst="rect">
              <a:avLst/>
            </a:prstGeom>
          </p:spPr>
        </p:pic>
        <p:pic>
          <p:nvPicPr>
            <p:cNvPr id="6" name="Picture 6"/>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4081605" y="0"/>
              <a:ext cx="2175459" cy="2005378"/>
            </a:xfrm>
            <a:prstGeom prst="rect">
              <a:avLst/>
            </a:prstGeom>
          </p:spPr>
        </p:pic>
        <p:pic>
          <p:nvPicPr>
            <p:cNvPr id="7" name="Picture 7"/>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6854849" y="274060"/>
              <a:ext cx="1841827" cy="1731318"/>
            </a:xfrm>
            <a:prstGeom prst="rect">
              <a:avLst/>
            </a:prstGeom>
          </p:spPr>
        </p:pic>
        <p:pic>
          <p:nvPicPr>
            <p:cNvPr id="8" name="Picture 8"/>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a:off x="0" y="0"/>
              <a:ext cx="1899869" cy="1989391"/>
            </a:xfrm>
            <a:prstGeom prst="rect">
              <a:avLst/>
            </a:prstGeom>
          </p:spPr>
        </p:pic>
      </p:grpSp>
      <p:sp>
        <p:nvSpPr>
          <p:cNvPr id="9" name="TextBox 9"/>
          <p:cNvSpPr txBox="1"/>
          <p:nvPr/>
        </p:nvSpPr>
        <p:spPr>
          <a:xfrm>
            <a:off x="536845" y="479834"/>
            <a:ext cx="8723781" cy="1087537"/>
          </a:xfrm>
          <a:prstGeom prst="rect">
            <a:avLst/>
          </a:prstGeom>
        </p:spPr>
        <p:txBody>
          <a:bodyPr lIns="0" tIns="0" rIns="0" bIns="0" rtlCol="0" anchor="t">
            <a:spAutoFit/>
          </a:bodyPr>
          <a:lstStyle/>
          <a:p>
            <a:pPr>
              <a:lnSpc>
                <a:spcPts val="8639"/>
              </a:lnSpc>
            </a:pPr>
            <a:r>
              <a:rPr lang="en-US" sz="7199">
                <a:solidFill>
                  <a:srgbClr val="0C45A6"/>
                </a:solidFill>
                <a:latin typeface="Montserrat Semi-Bold Bold"/>
              </a:rPr>
              <a:t>SOURCES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C45A6"/>
        </a:solidFill>
        <a:effectLst/>
      </p:bgPr>
    </p:bg>
    <p:spTree>
      <p:nvGrpSpPr>
        <p:cNvPr id="1" name=""/>
        <p:cNvGrpSpPr/>
        <p:nvPr/>
      </p:nvGrpSpPr>
      <p:grpSpPr>
        <a:xfrm>
          <a:off x="0" y="0"/>
          <a:ext cx="0" cy="0"/>
          <a:chOff x="0" y="0"/>
          <a:chExt cx="0" cy="0"/>
        </a:xfrm>
      </p:grpSpPr>
      <p:sp>
        <p:nvSpPr>
          <p:cNvPr id="2" name="AutoShape 2"/>
          <p:cNvSpPr/>
          <p:nvPr/>
        </p:nvSpPr>
        <p:spPr>
          <a:xfrm>
            <a:off x="420219" y="1701331"/>
            <a:ext cx="783603" cy="108286"/>
          </a:xfrm>
          <a:prstGeom prst="rect">
            <a:avLst/>
          </a:prstGeom>
          <a:solidFill>
            <a:srgbClr val="FFFFFF"/>
          </a:solidFill>
        </p:spPr>
      </p:sp>
      <p:sp>
        <p:nvSpPr>
          <p:cNvPr id="3" name="TextBox 3"/>
          <p:cNvSpPr txBox="1"/>
          <p:nvPr/>
        </p:nvSpPr>
        <p:spPr>
          <a:xfrm>
            <a:off x="420219" y="1954820"/>
            <a:ext cx="9767373" cy="8167735"/>
          </a:xfrm>
          <a:prstGeom prst="rect">
            <a:avLst/>
          </a:prstGeom>
        </p:spPr>
        <p:txBody>
          <a:bodyPr lIns="0" tIns="0" rIns="0" bIns="0" rtlCol="0" anchor="t">
            <a:spAutoFit/>
          </a:bodyPr>
          <a:lstStyle/>
          <a:p>
            <a:pPr>
              <a:lnSpc>
                <a:spcPts val="3222"/>
              </a:lnSpc>
            </a:pPr>
            <a:r>
              <a:rPr lang="en-US" sz="2149">
                <a:solidFill>
                  <a:srgbClr val="FFFFFF"/>
                </a:solidFill>
                <a:latin typeface="Montserrat"/>
              </a:rPr>
              <a:t>Some people need dairy alternatives for various reasons. </a:t>
            </a:r>
          </a:p>
          <a:p>
            <a:pPr>
              <a:lnSpc>
                <a:spcPts val="3222"/>
              </a:lnSpc>
            </a:pPr>
            <a:r>
              <a:rPr lang="en-US" sz="2149">
                <a:solidFill>
                  <a:srgbClr val="FFFFFF"/>
                </a:solidFill>
                <a:latin typeface="Montserrat"/>
              </a:rPr>
              <a:t>It could be that their bodies are unable to digest lactose, a type of sugar found in milk and dairy products. This is called lactose intolerance.</a:t>
            </a:r>
          </a:p>
          <a:p>
            <a:pPr>
              <a:lnSpc>
                <a:spcPts val="3522"/>
              </a:lnSpc>
            </a:pPr>
            <a:r>
              <a:rPr lang="en-US" sz="2349">
                <a:solidFill>
                  <a:srgbClr val="FFFFFF"/>
                </a:solidFill>
                <a:latin typeface="Montserrat"/>
              </a:rPr>
              <a:t> </a:t>
            </a:r>
          </a:p>
          <a:p>
            <a:pPr>
              <a:lnSpc>
                <a:spcPts val="3222"/>
              </a:lnSpc>
            </a:pPr>
            <a:r>
              <a:rPr lang="en-US" sz="2149">
                <a:solidFill>
                  <a:srgbClr val="FFFFFF"/>
                </a:solidFill>
                <a:latin typeface="Montserrat"/>
              </a:rPr>
              <a:t>Another health reason could be they have an allergy to cows' milk protein so need to avoid milk and dairy products. This is more common in children (occurring in up to 7% of children), and most will grow out of this before they start school (average age 3-5 years depending on severity).</a:t>
            </a:r>
          </a:p>
          <a:p>
            <a:pPr>
              <a:lnSpc>
                <a:spcPts val="3222"/>
              </a:lnSpc>
            </a:pPr>
            <a:r>
              <a:rPr lang="en-US" sz="2149">
                <a:solidFill>
                  <a:srgbClr val="FFFFFF"/>
                </a:solidFill>
                <a:latin typeface="Montserrat"/>
              </a:rPr>
              <a:t> </a:t>
            </a:r>
          </a:p>
          <a:p>
            <a:pPr>
              <a:lnSpc>
                <a:spcPts val="3222"/>
              </a:lnSpc>
            </a:pPr>
            <a:r>
              <a:rPr lang="en-US" sz="2149">
                <a:solidFill>
                  <a:srgbClr val="FFFFFF"/>
                </a:solidFill>
                <a:latin typeface="Montserrat"/>
              </a:rPr>
              <a:t>In addition, those following a vegan diet will not eat dairy. This diet refers to anything that is free of animal products; therefore, these individuals will not eat meat, fish, milk, cheese, eggs or honey.</a:t>
            </a:r>
          </a:p>
          <a:p>
            <a:pPr>
              <a:lnSpc>
                <a:spcPts val="2856"/>
              </a:lnSpc>
            </a:pPr>
            <a:r>
              <a:rPr lang="en-US" sz="1905">
                <a:solidFill>
                  <a:srgbClr val="FFFFFF"/>
                </a:solidFill>
                <a:latin typeface="Montserrat"/>
              </a:rPr>
              <a:t> </a:t>
            </a:r>
          </a:p>
          <a:p>
            <a:pPr>
              <a:lnSpc>
                <a:spcPts val="3222"/>
              </a:lnSpc>
            </a:pPr>
            <a:r>
              <a:rPr lang="en-US" sz="2149">
                <a:solidFill>
                  <a:srgbClr val="FFFFFF"/>
                </a:solidFill>
                <a:latin typeface="Montserrat"/>
              </a:rPr>
              <a:t>There are a number of alternative foods and drinks available to replace milk and dairy products, such as:</a:t>
            </a:r>
          </a:p>
          <a:p>
            <a:pPr marL="463775" lvl="1" indent="-231888">
              <a:lnSpc>
                <a:spcPts val="3222"/>
              </a:lnSpc>
              <a:buFont typeface="Arial"/>
              <a:buChar char="•"/>
            </a:pPr>
            <a:r>
              <a:rPr lang="en-US" sz="2148">
                <a:solidFill>
                  <a:srgbClr val="FFFFFF"/>
                </a:solidFill>
                <a:latin typeface="Montserrat"/>
              </a:rPr>
              <a:t>S</a:t>
            </a:r>
            <a:r>
              <a:rPr lang="en-US" sz="2149">
                <a:solidFill>
                  <a:srgbClr val="FFFFFF"/>
                </a:solidFill>
                <a:latin typeface="Montserrat"/>
              </a:rPr>
              <a:t>oya milks, yoghurts and some cheeses</a:t>
            </a:r>
          </a:p>
          <a:p>
            <a:pPr marL="463775" lvl="1" indent="-231888">
              <a:lnSpc>
                <a:spcPts val="3222"/>
              </a:lnSpc>
              <a:buFont typeface="Arial"/>
              <a:buChar char="•"/>
            </a:pPr>
            <a:r>
              <a:rPr lang="en-US" sz="2148">
                <a:solidFill>
                  <a:srgbClr val="FFFFFF"/>
                </a:solidFill>
                <a:latin typeface="Montserrat"/>
              </a:rPr>
              <a:t>R</a:t>
            </a:r>
            <a:r>
              <a:rPr lang="en-US" sz="2149">
                <a:solidFill>
                  <a:srgbClr val="FFFFFF"/>
                </a:solidFill>
                <a:latin typeface="Montserrat"/>
              </a:rPr>
              <a:t>ice, oat, almond, hazelnut, coconut, quinoa and potato milks</a:t>
            </a:r>
          </a:p>
          <a:p>
            <a:pPr marL="464058" lvl="1" indent="-232029">
              <a:lnSpc>
                <a:spcPts val="3224"/>
              </a:lnSpc>
              <a:buFont typeface="Arial"/>
              <a:buChar char="•"/>
            </a:pPr>
            <a:r>
              <a:rPr lang="en-US" sz="2148">
                <a:solidFill>
                  <a:srgbClr val="FFFFFF"/>
                </a:solidFill>
                <a:latin typeface="Montserrat"/>
              </a:rPr>
              <a:t>F</a:t>
            </a:r>
            <a:r>
              <a:rPr lang="en-US" sz="2149">
                <a:solidFill>
                  <a:srgbClr val="FFFFFF"/>
                </a:solidFill>
                <a:latin typeface="Montserrat"/>
              </a:rPr>
              <a:t>oods that carry the "dairy-free" or "suitable for vegans" signs</a:t>
            </a:r>
          </a:p>
        </p:txBody>
      </p:sp>
      <p:sp>
        <p:nvSpPr>
          <p:cNvPr id="4" name="TextBox 4"/>
          <p:cNvSpPr txBox="1"/>
          <p:nvPr/>
        </p:nvSpPr>
        <p:spPr>
          <a:xfrm>
            <a:off x="420219" y="479834"/>
            <a:ext cx="8723781" cy="1087537"/>
          </a:xfrm>
          <a:prstGeom prst="rect">
            <a:avLst/>
          </a:prstGeom>
        </p:spPr>
        <p:txBody>
          <a:bodyPr lIns="0" tIns="0" rIns="0" bIns="0" rtlCol="0" anchor="t">
            <a:spAutoFit/>
          </a:bodyPr>
          <a:lstStyle/>
          <a:p>
            <a:pPr>
              <a:lnSpc>
                <a:spcPts val="8640"/>
              </a:lnSpc>
            </a:pPr>
            <a:r>
              <a:rPr lang="en-US" sz="7200">
                <a:solidFill>
                  <a:srgbClr val="FDCF60"/>
                </a:solidFill>
                <a:latin typeface="Montserrat Semi-Bold Bold"/>
              </a:rPr>
              <a:t>ALTERNATIVES</a:t>
            </a:r>
          </a:p>
        </p:txBody>
      </p:sp>
      <p:grpSp>
        <p:nvGrpSpPr>
          <p:cNvPr id="5" name="Group 5"/>
          <p:cNvGrpSpPr/>
          <p:nvPr/>
        </p:nvGrpSpPr>
        <p:grpSpPr>
          <a:xfrm>
            <a:off x="10536261" y="0"/>
            <a:ext cx="7751739" cy="10287000"/>
            <a:chOff x="0" y="0"/>
            <a:chExt cx="10335653" cy="13716000"/>
          </a:xfrm>
        </p:grpSpPr>
        <p:sp>
          <p:nvSpPr>
            <p:cNvPr id="6" name="AutoShape 6"/>
            <p:cNvSpPr/>
            <p:nvPr/>
          </p:nvSpPr>
          <p:spPr>
            <a:xfrm>
              <a:off x="0" y="0"/>
              <a:ext cx="10335653" cy="13716000"/>
            </a:xfrm>
            <a:prstGeom prst="rect">
              <a:avLst/>
            </a:prstGeom>
            <a:solidFill>
              <a:srgbClr val="FFFFFF"/>
            </a:solidFill>
          </p:spPr>
        </p:sp>
        <p:pic>
          <p:nvPicPr>
            <p:cNvPr id="7" name="Picture 7"/>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264457" y="355705"/>
              <a:ext cx="3615383" cy="4114234"/>
            </a:xfrm>
            <a:prstGeom prst="rect">
              <a:avLst/>
            </a:prstGeom>
          </p:spPr>
        </p:pic>
        <p:pic>
          <p:nvPicPr>
            <p:cNvPr id="8" name="Picture 8"/>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6727272" y="355705"/>
              <a:ext cx="3291387" cy="4114234"/>
            </a:xfrm>
            <a:prstGeom prst="rect">
              <a:avLst/>
            </a:prstGeom>
          </p:spPr>
        </p:pic>
        <p:pic>
          <p:nvPicPr>
            <p:cNvPr id="9" name="Picture 9"/>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3292185" y="4954531"/>
              <a:ext cx="4154396" cy="3806938"/>
            </a:xfrm>
            <a:prstGeom prst="rect">
              <a:avLst/>
            </a:prstGeom>
          </p:spPr>
        </p:pic>
        <p:pic>
          <p:nvPicPr>
            <p:cNvPr id="10" name="Picture 10"/>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a:off x="264457" y="9381373"/>
              <a:ext cx="4141249" cy="4115366"/>
            </a:xfrm>
            <a:prstGeom prst="rect">
              <a:avLst/>
            </a:prstGeom>
          </p:spPr>
        </p:pic>
        <p:pic>
          <p:nvPicPr>
            <p:cNvPr id="11" name="Picture 11"/>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a:fillRect/>
            </a:stretch>
          </p:blipFill>
          <p:spPr>
            <a:xfrm>
              <a:off x="7305766" y="9331068"/>
              <a:ext cx="2712893" cy="4165671"/>
            </a:xfrm>
            <a:prstGeom prst="rect">
              <a:avLst/>
            </a:prstGeom>
          </p:spPr>
        </p:pic>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156602" y="4727277"/>
            <a:ext cx="826813" cy="114257"/>
          </a:xfrm>
          <a:prstGeom prst="rect">
            <a:avLst/>
          </a:prstGeom>
          <a:solidFill>
            <a:srgbClr val="0C45A6"/>
          </a:solidFill>
        </p:spPr>
      </p:sp>
      <p:sp>
        <p:nvSpPr>
          <p:cNvPr id="3" name="TextBox 3"/>
          <p:cNvSpPr txBox="1"/>
          <p:nvPr/>
        </p:nvSpPr>
        <p:spPr>
          <a:xfrm>
            <a:off x="1156602" y="5163667"/>
            <a:ext cx="5527253" cy="4888322"/>
          </a:xfrm>
          <a:prstGeom prst="rect">
            <a:avLst/>
          </a:prstGeom>
        </p:spPr>
        <p:txBody>
          <a:bodyPr lIns="0" tIns="0" rIns="0" bIns="0" rtlCol="0" anchor="t">
            <a:spAutoFit/>
          </a:bodyPr>
          <a:lstStyle/>
          <a:p>
            <a:pPr>
              <a:lnSpc>
                <a:spcPts val="3866"/>
              </a:lnSpc>
            </a:pPr>
            <a:r>
              <a:rPr lang="en-US" sz="2577" dirty="0">
                <a:solidFill>
                  <a:srgbClr val="16214B"/>
                </a:solidFill>
                <a:latin typeface="Montserrat"/>
              </a:rPr>
              <a:t>Recommendations in the UK state we should have 2-3 portions of dairy or dairy alternatives  per day. </a:t>
            </a:r>
          </a:p>
          <a:p>
            <a:pPr>
              <a:lnSpc>
                <a:spcPts val="3866"/>
              </a:lnSpc>
            </a:pPr>
            <a:r>
              <a:rPr lang="en-US" sz="2577" dirty="0">
                <a:solidFill>
                  <a:srgbClr val="16214B"/>
                </a:solidFill>
                <a:latin typeface="Montserrat"/>
              </a:rPr>
              <a:t>Although we should try to use lower sugar and lower fat versions of dairy foods and drinks where possible, as some options can be high in saturated fat and sugar.</a:t>
            </a:r>
          </a:p>
        </p:txBody>
      </p:sp>
      <p:sp>
        <p:nvSpPr>
          <p:cNvPr id="4" name="AutoShape 4"/>
          <p:cNvSpPr/>
          <p:nvPr/>
        </p:nvSpPr>
        <p:spPr>
          <a:xfrm>
            <a:off x="7057656" y="4727277"/>
            <a:ext cx="783603" cy="108286"/>
          </a:xfrm>
          <a:prstGeom prst="rect">
            <a:avLst/>
          </a:prstGeom>
          <a:solidFill>
            <a:srgbClr val="0C45A6"/>
          </a:solidFill>
        </p:spPr>
      </p:sp>
      <p:sp>
        <p:nvSpPr>
          <p:cNvPr id="5" name="AutoShape 5"/>
          <p:cNvSpPr/>
          <p:nvPr/>
        </p:nvSpPr>
        <p:spPr>
          <a:xfrm>
            <a:off x="0" y="0"/>
            <a:ext cx="18288000" cy="4322252"/>
          </a:xfrm>
          <a:prstGeom prst="rect">
            <a:avLst/>
          </a:prstGeom>
          <a:solidFill>
            <a:srgbClr val="0C45A6"/>
          </a:solidFill>
        </p:spPr>
      </p:sp>
      <p:sp>
        <p:nvSpPr>
          <p:cNvPr id="6" name="TextBox 6"/>
          <p:cNvSpPr txBox="1"/>
          <p:nvPr/>
        </p:nvSpPr>
        <p:spPr>
          <a:xfrm>
            <a:off x="1028700" y="1073589"/>
            <a:ext cx="10815434" cy="2175075"/>
          </a:xfrm>
          <a:prstGeom prst="rect">
            <a:avLst/>
          </a:prstGeom>
        </p:spPr>
        <p:txBody>
          <a:bodyPr lIns="0" tIns="0" rIns="0" bIns="0" rtlCol="0" anchor="t">
            <a:spAutoFit/>
          </a:bodyPr>
          <a:lstStyle/>
          <a:p>
            <a:pPr>
              <a:lnSpc>
                <a:spcPts val="8640"/>
              </a:lnSpc>
            </a:pPr>
            <a:r>
              <a:rPr lang="en-US" sz="7200">
                <a:solidFill>
                  <a:srgbClr val="FDCF60"/>
                </a:solidFill>
                <a:latin typeface="Montserrat Semi-Bold Bold"/>
              </a:rPr>
              <a:t>HOW MUCH SHOULD WE EAT?</a:t>
            </a:r>
          </a:p>
        </p:txBody>
      </p:sp>
      <p:pic>
        <p:nvPicPr>
          <p:cNvPr id="7" name="Picture 7"/>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3583686" y="329567"/>
            <a:ext cx="3656882" cy="3636935"/>
          </a:xfrm>
          <a:prstGeom prst="rect">
            <a:avLst/>
          </a:prstGeom>
        </p:spPr>
      </p:pic>
      <p:grpSp>
        <p:nvGrpSpPr>
          <p:cNvPr id="8" name="Group 8"/>
          <p:cNvGrpSpPr/>
          <p:nvPr/>
        </p:nvGrpSpPr>
        <p:grpSpPr>
          <a:xfrm>
            <a:off x="6605076" y="5204148"/>
            <a:ext cx="10060625" cy="4483384"/>
            <a:chOff x="-669948" y="-47625"/>
            <a:chExt cx="13414166" cy="5977845"/>
          </a:xfrm>
        </p:grpSpPr>
        <p:sp>
          <p:nvSpPr>
            <p:cNvPr id="9" name="TextBox 9"/>
            <p:cNvSpPr txBox="1"/>
            <p:nvPr/>
          </p:nvSpPr>
          <p:spPr>
            <a:xfrm>
              <a:off x="192681" y="1012833"/>
              <a:ext cx="12551537" cy="575903"/>
            </a:xfrm>
            <a:prstGeom prst="rect">
              <a:avLst/>
            </a:prstGeom>
          </p:spPr>
          <p:txBody>
            <a:bodyPr lIns="0" tIns="0" rIns="0" bIns="0" rtlCol="0" anchor="t">
              <a:spAutoFit/>
            </a:bodyPr>
            <a:lstStyle/>
            <a:p>
              <a:pPr algn="just">
                <a:lnSpc>
                  <a:spcPts val="3639"/>
                </a:lnSpc>
              </a:pPr>
              <a:r>
                <a:rPr lang="en-US" sz="2599">
                  <a:solidFill>
                    <a:srgbClr val="16214B"/>
                  </a:solidFill>
                  <a:latin typeface="Montserrat"/>
                </a:rPr>
                <a:t>Food                          1 portion                          Weight/Volume</a:t>
              </a:r>
            </a:p>
          </p:txBody>
        </p:sp>
        <p:sp>
          <p:nvSpPr>
            <p:cNvPr id="10" name="TextBox 10"/>
            <p:cNvSpPr txBox="1"/>
            <p:nvPr/>
          </p:nvSpPr>
          <p:spPr>
            <a:xfrm>
              <a:off x="221624" y="1848668"/>
              <a:ext cx="4063492" cy="1192243"/>
            </a:xfrm>
            <a:prstGeom prst="rect">
              <a:avLst/>
            </a:prstGeom>
          </p:spPr>
          <p:txBody>
            <a:bodyPr wrap="square" lIns="0" tIns="0" rIns="0" bIns="0" rtlCol="0" anchor="t">
              <a:spAutoFit/>
            </a:bodyPr>
            <a:lstStyle/>
            <a:p>
              <a:pPr>
                <a:lnSpc>
                  <a:spcPts val="3639"/>
                </a:lnSpc>
              </a:pPr>
              <a:r>
                <a:rPr lang="en-US" sz="2599" dirty="0">
                  <a:solidFill>
                    <a:srgbClr val="000000"/>
                  </a:solidFill>
                  <a:latin typeface="Montserrat"/>
                </a:rPr>
                <a:t>Milk or plant-</a:t>
              </a:r>
            </a:p>
            <a:p>
              <a:pPr>
                <a:lnSpc>
                  <a:spcPts val="3639"/>
                </a:lnSpc>
              </a:pPr>
              <a:r>
                <a:rPr lang="en-US" sz="2599" dirty="0">
                  <a:solidFill>
                    <a:srgbClr val="000000"/>
                  </a:solidFill>
                  <a:latin typeface="Montserrat"/>
                </a:rPr>
                <a:t>based alternative</a:t>
              </a:r>
            </a:p>
          </p:txBody>
        </p:sp>
        <p:sp>
          <p:nvSpPr>
            <p:cNvPr id="11" name="TextBox 11"/>
            <p:cNvSpPr txBox="1"/>
            <p:nvPr/>
          </p:nvSpPr>
          <p:spPr>
            <a:xfrm>
              <a:off x="4306959" y="1848668"/>
              <a:ext cx="6445504" cy="575903"/>
            </a:xfrm>
            <a:prstGeom prst="rect">
              <a:avLst/>
            </a:prstGeom>
          </p:spPr>
          <p:txBody>
            <a:bodyPr lIns="0" tIns="0" rIns="0" bIns="0" rtlCol="0" anchor="t">
              <a:spAutoFit/>
            </a:bodyPr>
            <a:lstStyle/>
            <a:p>
              <a:pPr algn="ctr">
                <a:lnSpc>
                  <a:spcPts val="3639"/>
                </a:lnSpc>
              </a:pPr>
              <a:r>
                <a:rPr lang="en-US" sz="2599">
                  <a:solidFill>
                    <a:srgbClr val="16214B"/>
                  </a:solidFill>
                  <a:latin typeface="Montserrat"/>
                </a:rPr>
                <a:t>1 medium glass              200ml</a:t>
              </a:r>
            </a:p>
          </p:txBody>
        </p:sp>
        <p:sp>
          <p:nvSpPr>
            <p:cNvPr id="12" name="TextBox 12"/>
            <p:cNvSpPr txBox="1"/>
            <p:nvPr/>
          </p:nvSpPr>
          <p:spPr>
            <a:xfrm>
              <a:off x="-669948" y="3389567"/>
              <a:ext cx="3587115" cy="575903"/>
            </a:xfrm>
            <a:prstGeom prst="rect">
              <a:avLst/>
            </a:prstGeom>
          </p:spPr>
          <p:txBody>
            <a:bodyPr lIns="0" tIns="0" rIns="0" bIns="0" rtlCol="0" anchor="t">
              <a:spAutoFit/>
            </a:bodyPr>
            <a:lstStyle/>
            <a:p>
              <a:pPr algn="ctr">
                <a:lnSpc>
                  <a:spcPts val="3639"/>
                </a:lnSpc>
              </a:pPr>
              <a:r>
                <a:rPr lang="en-US" sz="2599" dirty="0">
                  <a:solidFill>
                    <a:srgbClr val="16214B"/>
                  </a:solidFill>
                  <a:latin typeface="Montserrat"/>
                </a:rPr>
                <a:t>Cheddar cheese</a:t>
              </a:r>
            </a:p>
          </p:txBody>
        </p:sp>
        <p:sp>
          <p:nvSpPr>
            <p:cNvPr id="13" name="TextBox 13"/>
            <p:cNvSpPr txBox="1"/>
            <p:nvPr/>
          </p:nvSpPr>
          <p:spPr>
            <a:xfrm>
              <a:off x="4306959" y="3276417"/>
              <a:ext cx="4722564" cy="1192234"/>
            </a:xfrm>
            <a:prstGeom prst="rect">
              <a:avLst/>
            </a:prstGeom>
          </p:spPr>
          <p:txBody>
            <a:bodyPr lIns="0" tIns="0" rIns="0" bIns="0" rtlCol="0" anchor="t">
              <a:spAutoFit/>
            </a:bodyPr>
            <a:lstStyle/>
            <a:p>
              <a:pPr>
                <a:lnSpc>
                  <a:spcPts val="3639"/>
                </a:lnSpc>
              </a:pPr>
              <a:r>
                <a:rPr lang="en-US" sz="2599">
                  <a:solidFill>
                    <a:srgbClr val="16214B"/>
                  </a:solidFill>
                  <a:latin typeface="Montserrat"/>
                </a:rPr>
                <a:t>About the size of two thumbs together</a:t>
              </a:r>
            </a:p>
          </p:txBody>
        </p:sp>
        <p:sp>
          <p:nvSpPr>
            <p:cNvPr id="14" name="TextBox 14"/>
            <p:cNvSpPr txBox="1"/>
            <p:nvPr/>
          </p:nvSpPr>
          <p:spPr>
            <a:xfrm>
              <a:off x="9291366" y="3276417"/>
              <a:ext cx="841629" cy="575903"/>
            </a:xfrm>
            <a:prstGeom prst="rect">
              <a:avLst/>
            </a:prstGeom>
          </p:spPr>
          <p:txBody>
            <a:bodyPr lIns="0" tIns="0" rIns="0" bIns="0" rtlCol="0" anchor="t">
              <a:spAutoFit/>
            </a:bodyPr>
            <a:lstStyle/>
            <a:p>
              <a:pPr>
                <a:lnSpc>
                  <a:spcPts val="3639"/>
                </a:lnSpc>
              </a:pPr>
              <a:r>
                <a:rPr lang="en-US" sz="2599">
                  <a:solidFill>
                    <a:srgbClr val="16214B"/>
                  </a:solidFill>
                  <a:latin typeface="Montserrat"/>
                </a:rPr>
                <a:t>30g</a:t>
              </a:r>
            </a:p>
          </p:txBody>
        </p:sp>
        <p:sp>
          <p:nvSpPr>
            <p:cNvPr id="15" name="TextBox 15"/>
            <p:cNvSpPr txBox="1"/>
            <p:nvPr/>
          </p:nvSpPr>
          <p:spPr>
            <a:xfrm>
              <a:off x="192681" y="4737978"/>
              <a:ext cx="3506470" cy="575903"/>
            </a:xfrm>
            <a:prstGeom prst="rect">
              <a:avLst/>
            </a:prstGeom>
          </p:spPr>
          <p:txBody>
            <a:bodyPr lIns="0" tIns="0" rIns="0" bIns="0" rtlCol="0" anchor="t">
              <a:spAutoFit/>
            </a:bodyPr>
            <a:lstStyle/>
            <a:p>
              <a:pPr>
                <a:lnSpc>
                  <a:spcPts val="3639"/>
                </a:lnSpc>
              </a:pPr>
              <a:r>
                <a:rPr lang="en-US" sz="2599" dirty="0">
                  <a:solidFill>
                    <a:srgbClr val="16214B"/>
                  </a:solidFill>
                  <a:latin typeface="Montserrat"/>
                </a:rPr>
                <a:t>Low fat yoghurt</a:t>
              </a:r>
            </a:p>
          </p:txBody>
        </p:sp>
        <p:sp>
          <p:nvSpPr>
            <p:cNvPr id="16" name="TextBox 16"/>
            <p:cNvSpPr txBox="1"/>
            <p:nvPr/>
          </p:nvSpPr>
          <p:spPr>
            <a:xfrm>
              <a:off x="4306959" y="4737978"/>
              <a:ext cx="4063492" cy="1192242"/>
            </a:xfrm>
            <a:prstGeom prst="rect">
              <a:avLst/>
            </a:prstGeom>
          </p:spPr>
          <p:txBody>
            <a:bodyPr lIns="0" tIns="0" rIns="0" bIns="0" rtlCol="0" anchor="t">
              <a:spAutoFit/>
            </a:bodyPr>
            <a:lstStyle/>
            <a:p>
              <a:pPr>
                <a:lnSpc>
                  <a:spcPts val="3639"/>
                </a:lnSpc>
              </a:pPr>
              <a:r>
                <a:rPr lang="en-US" sz="2599">
                  <a:solidFill>
                    <a:srgbClr val="16214B"/>
                  </a:solidFill>
                  <a:latin typeface="Montserrat"/>
                </a:rPr>
                <a:t>4 tablespoons or 1 </a:t>
              </a:r>
            </a:p>
            <a:p>
              <a:pPr>
                <a:lnSpc>
                  <a:spcPts val="3639"/>
                </a:lnSpc>
              </a:pPr>
              <a:r>
                <a:rPr lang="en-US" sz="2599">
                  <a:solidFill>
                    <a:srgbClr val="16214B"/>
                  </a:solidFill>
                  <a:latin typeface="Montserrat"/>
                </a:rPr>
                <a:t>individual pot</a:t>
              </a:r>
            </a:p>
          </p:txBody>
        </p:sp>
        <p:sp>
          <p:nvSpPr>
            <p:cNvPr id="17" name="TextBox 17"/>
            <p:cNvSpPr txBox="1"/>
            <p:nvPr/>
          </p:nvSpPr>
          <p:spPr>
            <a:xfrm>
              <a:off x="9291366" y="4782008"/>
              <a:ext cx="1002284" cy="575903"/>
            </a:xfrm>
            <a:prstGeom prst="rect">
              <a:avLst/>
            </a:prstGeom>
          </p:spPr>
          <p:txBody>
            <a:bodyPr lIns="0" tIns="0" rIns="0" bIns="0" rtlCol="0" anchor="t">
              <a:spAutoFit/>
            </a:bodyPr>
            <a:lstStyle/>
            <a:p>
              <a:pPr>
                <a:lnSpc>
                  <a:spcPts val="3639"/>
                </a:lnSpc>
              </a:pPr>
              <a:r>
                <a:rPr lang="en-US" sz="2599">
                  <a:solidFill>
                    <a:srgbClr val="16214B"/>
                  </a:solidFill>
                  <a:latin typeface="Montserrat"/>
                </a:rPr>
                <a:t>120g</a:t>
              </a:r>
            </a:p>
          </p:txBody>
        </p:sp>
        <p:sp>
          <p:nvSpPr>
            <p:cNvPr id="18" name="TextBox 18"/>
            <p:cNvSpPr txBox="1"/>
            <p:nvPr/>
          </p:nvSpPr>
          <p:spPr>
            <a:xfrm>
              <a:off x="0" y="-47625"/>
              <a:ext cx="5065014" cy="575903"/>
            </a:xfrm>
            <a:prstGeom prst="rect">
              <a:avLst/>
            </a:prstGeom>
          </p:spPr>
          <p:txBody>
            <a:bodyPr lIns="0" tIns="0" rIns="0" bIns="0" rtlCol="0" anchor="t">
              <a:spAutoFit/>
            </a:bodyPr>
            <a:lstStyle/>
            <a:p>
              <a:pPr>
                <a:lnSpc>
                  <a:spcPts val="3639"/>
                </a:lnSpc>
              </a:pPr>
              <a:r>
                <a:rPr lang="en-US" sz="2599">
                  <a:solidFill>
                    <a:srgbClr val="16214B"/>
                  </a:solidFill>
                  <a:latin typeface="Montserrat"/>
                </a:rPr>
                <a:t>Examples of measures:</a:t>
              </a: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DCF60"/>
        </a:solidFill>
        <a:effectLst/>
      </p:bgPr>
    </p:bg>
    <p:spTree>
      <p:nvGrpSpPr>
        <p:cNvPr id="1" name=""/>
        <p:cNvGrpSpPr/>
        <p:nvPr/>
      </p:nvGrpSpPr>
      <p:grpSpPr>
        <a:xfrm>
          <a:off x="0" y="0"/>
          <a:ext cx="0" cy="0"/>
          <a:chOff x="0" y="0"/>
          <a:chExt cx="0" cy="0"/>
        </a:xfrm>
      </p:grpSpPr>
      <p:sp>
        <p:nvSpPr>
          <p:cNvPr id="2" name="AutoShape 2"/>
          <p:cNvSpPr/>
          <p:nvPr/>
        </p:nvSpPr>
        <p:spPr>
          <a:xfrm>
            <a:off x="0" y="8938738"/>
            <a:ext cx="18288000" cy="1348262"/>
          </a:xfrm>
          <a:prstGeom prst="rect">
            <a:avLst/>
          </a:prstGeom>
          <a:solidFill>
            <a:srgbClr val="FFFFFF"/>
          </a:solidFill>
        </p:spPr>
      </p:sp>
      <p:sp>
        <p:nvSpPr>
          <p:cNvPr id="3" name="TextBox 3"/>
          <p:cNvSpPr txBox="1"/>
          <p:nvPr/>
        </p:nvSpPr>
        <p:spPr>
          <a:xfrm>
            <a:off x="749052" y="342804"/>
            <a:ext cx="7455715" cy="2604904"/>
          </a:xfrm>
          <a:prstGeom prst="rect">
            <a:avLst/>
          </a:prstGeom>
        </p:spPr>
        <p:txBody>
          <a:bodyPr lIns="0" tIns="0" rIns="0" bIns="0" rtlCol="0" anchor="t">
            <a:spAutoFit/>
          </a:bodyPr>
          <a:lstStyle/>
          <a:p>
            <a:pPr>
              <a:lnSpc>
                <a:spcPts val="10399"/>
              </a:lnSpc>
            </a:pPr>
            <a:r>
              <a:rPr lang="en-US" sz="8000">
                <a:solidFill>
                  <a:srgbClr val="0C45A6"/>
                </a:solidFill>
                <a:latin typeface="Montserrat Semi-Bold Bold"/>
              </a:rPr>
              <a:t>PRODUCTION</a:t>
            </a:r>
          </a:p>
          <a:p>
            <a:pPr>
              <a:lnSpc>
                <a:spcPts val="10400"/>
              </a:lnSpc>
            </a:pPr>
            <a:endParaRPr lang="en-US" sz="8000">
              <a:solidFill>
                <a:srgbClr val="0C45A6"/>
              </a:solidFill>
              <a:latin typeface="Montserrat Semi-Bold Bold"/>
            </a:endParaRPr>
          </a:p>
        </p:txBody>
      </p:sp>
      <p:sp>
        <p:nvSpPr>
          <p:cNvPr id="4" name="TextBox 4"/>
          <p:cNvSpPr txBox="1"/>
          <p:nvPr/>
        </p:nvSpPr>
        <p:spPr>
          <a:xfrm>
            <a:off x="749052" y="1630968"/>
            <a:ext cx="16605715" cy="7096633"/>
          </a:xfrm>
          <a:prstGeom prst="rect">
            <a:avLst/>
          </a:prstGeom>
        </p:spPr>
        <p:txBody>
          <a:bodyPr lIns="0" tIns="0" rIns="0" bIns="0" rtlCol="0" anchor="t">
            <a:spAutoFit/>
          </a:bodyPr>
          <a:lstStyle/>
          <a:p>
            <a:pPr>
              <a:lnSpc>
                <a:spcPts val="3500"/>
              </a:lnSpc>
            </a:pPr>
            <a:r>
              <a:rPr lang="en-US" sz="2500" dirty="0">
                <a:solidFill>
                  <a:srgbClr val="16214B"/>
                </a:solidFill>
                <a:latin typeface="Montserrat"/>
              </a:rPr>
              <a:t>All dairy products are made from milk.</a:t>
            </a:r>
          </a:p>
          <a:p>
            <a:pPr>
              <a:lnSpc>
                <a:spcPts val="3500"/>
              </a:lnSpc>
            </a:pPr>
            <a:endParaRPr lang="en-US" sz="2500" dirty="0">
              <a:solidFill>
                <a:srgbClr val="16214B"/>
              </a:solidFill>
              <a:latin typeface="Montserrat"/>
            </a:endParaRPr>
          </a:p>
          <a:p>
            <a:pPr>
              <a:lnSpc>
                <a:spcPts val="3500"/>
              </a:lnSpc>
            </a:pPr>
            <a:r>
              <a:rPr lang="en-US" sz="2500" dirty="0">
                <a:solidFill>
                  <a:srgbClr val="16214B"/>
                </a:solidFill>
                <a:latin typeface="Montserrat"/>
              </a:rPr>
              <a:t>In the UK 500-550 million </a:t>
            </a:r>
            <a:r>
              <a:rPr lang="en-US" sz="2500" dirty="0" err="1">
                <a:solidFill>
                  <a:srgbClr val="16214B"/>
                </a:solidFill>
                <a:latin typeface="Montserrat"/>
              </a:rPr>
              <a:t>litres</a:t>
            </a:r>
            <a:r>
              <a:rPr lang="en-US" sz="2500" dirty="0">
                <a:solidFill>
                  <a:srgbClr val="16214B"/>
                </a:solidFill>
                <a:latin typeface="Montserrat"/>
              </a:rPr>
              <a:t> of milk are produced a month. Of all the milk produced, just under half is for drinking and the rest is made into cheese, yogurt and other dairy products. Cheese production continues to be the largest manufactured product, with cheddar the most popular cheese by far.</a:t>
            </a:r>
          </a:p>
          <a:p>
            <a:pPr>
              <a:lnSpc>
                <a:spcPts val="3500"/>
              </a:lnSpc>
            </a:pPr>
            <a:r>
              <a:rPr lang="en-US" sz="2500" dirty="0">
                <a:solidFill>
                  <a:srgbClr val="16214B"/>
                </a:solidFill>
                <a:latin typeface="Montserrat"/>
              </a:rPr>
              <a:t> </a:t>
            </a:r>
          </a:p>
          <a:p>
            <a:pPr>
              <a:lnSpc>
                <a:spcPts val="3500"/>
              </a:lnSpc>
            </a:pPr>
            <a:r>
              <a:rPr lang="en-US" sz="2500" dirty="0">
                <a:solidFill>
                  <a:srgbClr val="16214B"/>
                </a:solidFill>
                <a:latin typeface="Montserrat"/>
              </a:rPr>
              <a:t>Milk comes from cows, reared by farmers around the UK. Dairy farms are all different shapes and sizes, from farms with 10 cows to farms with more than 1,000 cows.</a:t>
            </a:r>
          </a:p>
          <a:p>
            <a:pPr>
              <a:lnSpc>
                <a:spcPts val="3500"/>
              </a:lnSpc>
            </a:pPr>
            <a:endParaRPr lang="en-US" sz="2500" dirty="0">
              <a:solidFill>
                <a:srgbClr val="16214B"/>
              </a:solidFill>
              <a:latin typeface="Montserrat"/>
            </a:endParaRPr>
          </a:p>
          <a:p>
            <a:pPr>
              <a:lnSpc>
                <a:spcPts val="3499"/>
              </a:lnSpc>
            </a:pPr>
            <a:r>
              <a:rPr lang="en-US" sz="2500" dirty="0">
                <a:solidFill>
                  <a:srgbClr val="16214B"/>
                </a:solidFill>
                <a:latin typeface="Montserrat"/>
              </a:rPr>
              <a:t>Cows are milked around 2 or 3 times a day which produces around 22 </a:t>
            </a:r>
          </a:p>
          <a:p>
            <a:pPr>
              <a:lnSpc>
                <a:spcPts val="3499"/>
              </a:lnSpc>
            </a:pPr>
            <a:r>
              <a:rPr lang="en-US" sz="2500" dirty="0" err="1">
                <a:solidFill>
                  <a:srgbClr val="16214B"/>
                </a:solidFill>
                <a:latin typeface="Montserrat"/>
              </a:rPr>
              <a:t>litres</a:t>
            </a:r>
            <a:r>
              <a:rPr lang="en-US" sz="2500" dirty="0">
                <a:solidFill>
                  <a:srgbClr val="16214B"/>
                </a:solidFill>
                <a:latin typeface="Montserrat"/>
              </a:rPr>
              <a:t>.  Milking is not painful or uncomfortable; it is like the cow feeding its </a:t>
            </a:r>
          </a:p>
          <a:p>
            <a:pPr>
              <a:lnSpc>
                <a:spcPts val="3499"/>
              </a:lnSpc>
            </a:pPr>
            <a:r>
              <a:rPr lang="en-US" sz="2500" dirty="0">
                <a:solidFill>
                  <a:srgbClr val="16214B"/>
                </a:solidFill>
                <a:latin typeface="Montserrat"/>
              </a:rPr>
              <a:t>baby calf. After milking, the milk is chilled and stored, ready to be taken </a:t>
            </a:r>
          </a:p>
          <a:p>
            <a:pPr>
              <a:lnSpc>
                <a:spcPts val="3499"/>
              </a:lnSpc>
            </a:pPr>
            <a:r>
              <a:rPr lang="en-US" sz="2500" dirty="0">
                <a:solidFill>
                  <a:srgbClr val="16214B"/>
                </a:solidFill>
                <a:latin typeface="Montserrat"/>
              </a:rPr>
              <a:t>away to be processed. The milk is treated so it is safe to drink and then </a:t>
            </a:r>
          </a:p>
          <a:p>
            <a:pPr>
              <a:lnSpc>
                <a:spcPts val="3500"/>
              </a:lnSpc>
            </a:pPr>
            <a:r>
              <a:rPr lang="en-US" sz="2500" dirty="0">
                <a:solidFill>
                  <a:srgbClr val="16214B"/>
                </a:solidFill>
                <a:latin typeface="Montserrat"/>
              </a:rPr>
              <a:t>packaged to be sold in shops.</a:t>
            </a:r>
          </a:p>
          <a:p>
            <a:pPr>
              <a:lnSpc>
                <a:spcPts val="3500"/>
              </a:lnSpc>
            </a:pPr>
            <a:endParaRPr lang="en-US" sz="2500" dirty="0">
              <a:solidFill>
                <a:srgbClr val="16214B"/>
              </a:solidFill>
              <a:latin typeface="Montserrat"/>
            </a:endParaRPr>
          </a:p>
          <a:p>
            <a:pPr>
              <a:lnSpc>
                <a:spcPts val="3500"/>
              </a:lnSpc>
            </a:pPr>
            <a:r>
              <a:rPr lang="en-US" sz="2500" dirty="0">
                <a:solidFill>
                  <a:srgbClr val="16214B"/>
                </a:solidFill>
                <a:latin typeface="Montserrat"/>
              </a:rPr>
              <a:t>Goats, sheep, and camels' milk can also be used.</a:t>
            </a:r>
          </a:p>
        </p:txBody>
      </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2974443" y="5358039"/>
            <a:ext cx="4679948" cy="3369562"/>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3049180" y="0"/>
            <a:ext cx="5238820" cy="10287000"/>
          </a:xfrm>
          <a:prstGeom prst="rect">
            <a:avLst/>
          </a:prstGeom>
          <a:solidFill>
            <a:srgbClr val="0C45A6"/>
          </a:solidFill>
        </p:spPr>
      </p:sp>
      <p:sp>
        <p:nvSpPr>
          <p:cNvPr id="3" name="AutoShape 3"/>
          <p:cNvSpPr/>
          <p:nvPr/>
        </p:nvSpPr>
        <p:spPr>
          <a:xfrm>
            <a:off x="809439" y="920414"/>
            <a:ext cx="783603" cy="108286"/>
          </a:xfrm>
          <a:prstGeom prst="rect">
            <a:avLst/>
          </a:prstGeom>
          <a:solidFill>
            <a:srgbClr val="0C45A6"/>
          </a:solidFill>
        </p:spPr>
      </p:sp>
      <p:sp>
        <p:nvSpPr>
          <p:cNvPr id="4" name="TextBox 4"/>
          <p:cNvSpPr txBox="1"/>
          <p:nvPr/>
        </p:nvSpPr>
        <p:spPr>
          <a:xfrm>
            <a:off x="809439" y="3925466"/>
            <a:ext cx="12091619" cy="6113176"/>
          </a:xfrm>
          <a:prstGeom prst="rect">
            <a:avLst/>
          </a:prstGeom>
        </p:spPr>
        <p:txBody>
          <a:bodyPr lIns="0" tIns="0" rIns="0" bIns="0" rtlCol="0" anchor="t">
            <a:spAutoFit/>
          </a:bodyPr>
          <a:lstStyle/>
          <a:p>
            <a:pPr>
              <a:lnSpc>
                <a:spcPts val="3447"/>
              </a:lnSpc>
            </a:pPr>
            <a:r>
              <a:rPr lang="en-US" sz="2300" dirty="0" err="1">
                <a:solidFill>
                  <a:srgbClr val="16214B"/>
                </a:solidFill>
                <a:latin typeface="Montserrat"/>
              </a:rPr>
              <a:t>Pasteurisation</a:t>
            </a:r>
            <a:r>
              <a:rPr lang="en-US" sz="2300" dirty="0">
                <a:solidFill>
                  <a:srgbClr val="16214B"/>
                </a:solidFill>
                <a:latin typeface="Montserrat"/>
              </a:rPr>
              <a:t> is the process where milk is heated to a specific temperature for a specific period in order to kill bacteria, while keeping all the nutrients. This makes the milk safe to drink and prevents food poisoning. Most milk and cream is </a:t>
            </a:r>
            <a:r>
              <a:rPr lang="en-US" sz="2300" dirty="0" err="1">
                <a:solidFill>
                  <a:srgbClr val="16214B"/>
                </a:solidFill>
                <a:latin typeface="Montserrat"/>
              </a:rPr>
              <a:t>pasteurised</a:t>
            </a:r>
            <a:r>
              <a:rPr lang="en-US" sz="2300" dirty="0">
                <a:solidFill>
                  <a:srgbClr val="16214B"/>
                </a:solidFill>
                <a:latin typeface="Montserrat"/>
              </a:rPr>
              <a:t>.</a:t>
            </a:r>
          </a:p>
          <a:p>
            <a:pPr>
              <a:lnSpc>
                <a:spcPts val="3447"/>
              </a:lnSpc>
            </a:pPr>
            <a:endParaRPr lang="en-US" sz="2300" dirty="0">
              <a:solidFill>
                <a:srgbClr val="16214B"/>
              </a:solidFill>
              <a:latin typeface="Montserrat"/>
            </a:endParaRPr>
          </a:p>
          <a:p>
            <a:pPr>
              <a:lnSpc>
                <a:spcPts val="3447"/>
              </a:lnSpc>
            </a:pPr>
            <a:r>
              <a:rPr lang="en-US" sz="2300" dirty="0">
                <a:solidFill>
                  <a:srgbClr val="16214B"/>
                </a:solidFill>
                <a:latin typeface="Montserrat"/>
              </a:rPr>
              <a:t>You can sometimes buy </a:t>
            </a:r>
            <a:r>
              <a:rPr lang="en-US" sz="2300" dirty="0" err="1">
                <a:solidFill>
                  <a:srgbClr val="16214B"/>
                </a:solidFill>
                <a:latin typeface="Montserrat"/>
              </a:rPr>
              <a:t>unpasteurised</a:t>
            </a:r>
            <a:r>
              <a:rPr lang="en-US" sz="2300" dirty="0">
                <a:solidFill>
                  <a:srgbClr val="16214B"/>
                </a:solidFill>
                <a:latin typeface="Montserrat"/>
              </a:rPr>
              <a:t> milk and cream from farms and farmers' markets. As well as some cheeses and other dairy products are made with </a:t>
            </a:r>
            <a:r>
              <a:rPr lang="en-US" sz="2300" dirty="0" err="1">
                <a:solidFill>
                  <a:srgbClr val="16214B"/>
                </a:solidFill>
                <a:latin typeface="Montserrat"/>
              </a:rPr>
              <a:t>unpasteurised</a:t>
            </a:r>
            <a:r>
              <a:rPr lang="en-US" sz="2300" dirty="0">
                <a:solidFill>
                  <a:srgbClr val="16214B"/>
                </a:solidFill>
                <a:latin typeface="Montserrat"/>
              </a:rPr>
              <a:t> milk. For example, some camembert, brie and goats' cheese may use </a:t>
            </a:r>
            <a:r>
              <a:rPr lang="en-US" sz="2300" dirty="0" err="1">
                <a:solidFill>
                  <a:srgbClr val="16214B"/>
                </a:solidFill>
                <a:latin typeface="Montserrat"/>
              </a:rPr>
              <a:t>unpasteurised</a:t>
            </a:r>
            <a:r>
              <a:rPr lang="en-US" sz="2300" dirty="0">
                <a:solidFill>
                  <a:srgbClr val="16214B"/>
                </a:solidFill>
                <a:latin typeface="Montserrat"/>
              </a:rPr>
              <a:t> milk, so check the label, it may also be described as “raw” milk.</a:t>
            </a:r>
          </a:p>
          <a:p>
            <a:pPr>
              <a:lnSpc>
                <a:spcPts val="3447"/>
              </a:lnSpc>
            </a:pPr>
            <a:r>
              <a:rPr lang="en-US" sz="2300" dirty="0">
                <a:solidFill>
                  <a:srgbClr val="16214B"/>
                </a:solidFill>
                <a:latin typeface="Montserrat"/>
              </a:rPr>
              <a:t> </a:t>
            </a:r>
          </a:p>
          <a:p>
            <a:pPr>
              <a:lnSpc>
                <a:spcPts val="3450"/>
              </a:lnSpc>
            </a:pPr>
            <a:r>
              <a:rPr lang="en-US" sz="2300" dirty="0">
                <a:solidFill>
                  <a:srgbClr val="16214B"/>
                </a:solidFill>
                <a:latin typeface="Montserrat"/>
              </a:rPr>
              <a:t>Children, pregnant women, older adults and people with a weakened immune system so are most particularly vulnerable to food poisoning from unpasteurized foods. Therefore, it is advised they should avoid </a:t>
            </a:r>
            <a:r>
              <a:rPr lang="en-US" sz="2300" dirty="0" err="1">
                <a:solidFill>
                  <a:srgbClr val="16214B"/>
                </a:solidFill>
                <a:latin typeface="Montserrat"/>
              </a:rPr>
              <a:t>unpasteurised</a:t>
            </a:r>
            <a:r>
              <a:rPr lang="en-US" sz="2300" dirty="0">
                <a:solidFill>
                  <a:srgbClr val="16214B"/>
                </a:solidFill>
                <a:latin typeface="Montserrat"/>
              </a:rPr>
              <a:t> milk or cream and dairy products made with </a:t>
            </a:r>
            <a:r>
              <a:rPr lang="en-US" sz="2300" dirty="0" err="1">
                <a:solidFill>
                  <a:srgbClr val="16214B"/>
                </a:solidFill>
                <a:latin typeface="Montserrat"/>
              </a:rPr>
              <a:t>unpasteurised</a:t>
            </a:r>
            <a:r>
              <a:rPr lang="en-US" sz="2300" dirty="0">
                <a:solidFill>
                  <a:srgbClr val="16214B"/>
                </a:solidFill>
                <a:latin typeface="Montserrat"/>
              </a:rPr>
              <a:t> milk.</a:t>
            </a:r>
          </a:p>
        </p:txBody>
      </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3621477" y="3086100"/>
            <a:ext cx="4094226" cy="4114800"/>
          </a:xfrm>
          <a:prstGeom prst="rect">
            <a:avLst/>
          </a:prstGeom>
        </p:spPr>
      </p:pic>
      <p:sp>
        <p:nvSpPr>
          <p:cNvPr id="6" name="TextBox 6"/>
          <p:cNvSpPr txBox="1"/>
          <p:nvPr/>
        </p:nvSpPr>
        <p:spPr>
          <a:xfrm>
            <a:off x="809439" y="1061782"/>
            <a:ext cx="9504127" cy="2548255"/>
          </a:xfrm>
          <a:prstGeom prst="rect">
            <a:avLst/>
          </a:prstGeom>
        </p:spPr>
        <p:txBody>
          <a:bodyPr lIns="0" tIns="0" rIns="0" bIns="0" rtlCol="0" anchor="t">
            <a:spAutoFit/>
          </a:bodyPr>
          <a:lstStyle/>
          <a:p>
            <a:pPr>
              <a:lnSpc>
                <a:spcPts val="10220"/>
              </a:lnSpc>
            </a:pPr>
            <a:r>
              <a:rPr lang="en-US" sz="7300">
                <a:solidFill>
                  <a:srgbClr val="0C45A6"/>
                </a:solidFill>
                <a:latin typeface="Montserrat Semi-Bold Bold"/>
              </a:rPr>
              <a:t>WHAT IS PASTEURISATION?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245137" y="0"/>
            <a:ext cx="8095945" cy="10287000"/>
          </a:xfrm>
          <a:prstGeom prst="rect">
            <a:avLst/>
          </a:prstGeom>
          <a:solidFill>
            <a:srgbClr val="FDCF60"/>
          </a:solidFill>
        </p:spPr>
      </p:sp>
      <p:grpSp>
        <p:nvGrpSpPr>
          <p:cNvPr id="3" name="Group 3"/>
          <p:cNvGrpSpPr/>
          <p:nvPr/>
        </p:nvGrpSpPr>
        <p:grpSpPr>
          <a:xfrm>
            <a:off x="8535944" y="1228909"/>
            <a:ext cx="8723356" cy="8109400"/>
            <a:chOff x="0" y="0"/>
            <a:chExt cx="11631141" cy="10812534"/>
          </a:xfrm>
        </p:grpSpPr>
        <p:sp>
          <p:nvSpPr>
            <p:cNvPr id="4" name="AutoShape 4"/>
            <p:cNvSpPr/>
            <p:nvPr/>
          </p:nvSpPr>
          <p:spPr>
            <a:xfrm>
              <a:off x="0" y="0"/>
              <a:ext cx="1104964" cy="152694"/>
            </a:xfrm>
            <a:prstGeom prst="rect">
              <a:avLst/>
            </a:prstGeom>
            <a:solidFill>
              <a:srgbClr val="0C45A6"/>
            </a:solidFill>
          </p:spPr>
        </p:sp>
        <p:sp>
          <p:nvSpPr>
            <p:cNvPr id="5" name="TextBox 5"/>
            <p:cNvSpPr txBox="1"/>
            <p:nvPr/>
          </p:nvSpPr>
          <p:spPr>
            <a:xfrm>
              <a:off x="0" y="541829"/>
              <a:ext cx="11631141" cy="10270704"/>
            </a:xfrm>
            <a:prstGeom prst="rect">
              <a:avLst/>
            </a:prstGeom>
          </p:spPr>
          <p:txBody>
            <a:bodyPr lIns="0" tIns="0" rIns="0" bIns="0" rtlCol="0" anchor="t">
              <a:spAutoFit/>
            </a:bodyPr>
            <a:lstStyle/>
            <a:p>
              <a:pPr marL="733148" lvl="1" indent="-366574">
                <a:lnSpc>
                  <a:spcPts val="5093"/>
                </a:lnSpc>
                <a:buFont typeface="Arial"/>
                <a:buChar char="•"/>
              </a:pPr>
              <a:r>
                <a:rPr lang="en-US" sz="3395">
                  <a:solidFill>
                    <a:srgbClr val="16214B"/>
                  </a:solidFill>
                  <a:latin typeface="Montserrat"/>
                </a:rPr>
                <a:t>Dairy products contain various nutrients that are important to the body</a:t>
              </a:r>
            </a:p>
            <a:p>
              <a:pPr marL="733148" lvl="1" indent="-366574">
                <a:lnSpc>
                  <a:spcPts val="5093"/>
                </a:lnSpc>
                <a:buFont typeface="Arial"/>
                <a:buChar char="•"/>
              </a:pPr>
              <a:r>
                <a:rPr lang="en-US" sz="3395">
                  <a:solidFill>
                    <a:srgbClr val="16214B"/>
                  </a:solidFill>
                  <a:latin typeface="Montserrat"/>
                </a:rPr>
                <a:t>We should have 2-3 portions of dairy a day</a:t>
              </a:r>
            </a:p>
            <a:p>
              <a:pPr marL="733148" lvl="1" indent="-366574">
                <a:lnSpc>
                  <a:spcPts val="5093"/>
                </a:lnSpc>
                <a:buFont typeface="Arial"/>
                <a:buChar char="•"/>
              </a:pPr>
              <a:r>
                <a:rPr lang="en-US" sz="3395">
                  <a:solidFill>
                    <a:srgbClr val="16214B"/>
                  </a:solidFill>
                  <a:latin typeface="Montserrat"/>
                </a:rPr>
                <a:t>All dairy products are made of milk</a:t>
              </a:r>
            </a:p>
            <a:p>
              <a:pPr marL="733148" lvl="1" indent="-366574">
                <a:lnSpc>
                  <a:spcPts val="5093"/>
                </a:lnSpc>
                <a:buFont typeface="Arial"/>
                <a:buChar char="•"/>
              </a:pPr>
              <a:r>
                <a:rPr lang="en-US" sz="3395">
                  <a:solidFill>
                    <a:srgbClr val="16214B"/>
                  </a:solidFill>
                  <a:latin typeface="Montserrat"/>
                </a:rPr>
                <a:t>However, there are also non-dairy alternatives for people who cannot eat for health reasons  it or decide not to for their diet.</a:t>
              </a:r>
            </a:p>
            <a:p>
              <a:pPr marL="733148" lvl="1" indent="-366574">
                <a:lnSpc>
                  <a:spcPts val="5093"/>
                </a:lnSpc>
                <a:buFont typeface="Arial"/>
                <a:buChar char="•"/>
              </a:pPr>
              <a:r>
                <a:rPr lang="en-US" sz="3395">
                  <a:solidFill>
                    <a:srgbClr val="16214B"/>
                  </a:solidFill>
                  <a:latin typeface="Montserrat"/>
                </a:rPr>
                <a:t>Milk is pasteurised to remove bacteria to make it safe to drink</a:t>
              </a:r>
            </a:p>
          </p:txBody>
        </p:sp>
      </p:grpSp>
      <p:pic>
        <p:nvPicPr>
          <p:cNvPr id="6" name="Picture 6"/>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898959" y="1499896"/>
            <a:ext cx="4054948" cy="4114800"/>
          </a:xfrm>
          <a:prstGeom prst="rect">
            <a:avLst/>
          </a:prstGeom>
        </p:spPr>
      </p:pic>
      <p:sp>
        <p:nvSpPr>
          <p:cNvPr id="7" name="TextBox 7"/>
          <p:cNvSpPr txBox="1"/>
          <p:nvPr/>
        </p:nvSpPr>
        <p:spPr>
          <a:xfrm>
            <a:off x="1218850" y="5919619"/>
            <a:ext cx="5415166" cy="2175075"/>
          </a:xfrm>
          <a:prstGeom prst="rect">
            <a:avLst/>
          </a:prstGeom>
        </p:spPr>
        <p:txBody>
          <a:bodyPr lIns="0" tIns="0" rIns="0" bIns="0" rtlCol="0" anchor="t">
            <a:spAutoFit/>
          </a:bodyPr>
          <a:lstStyle/>
          <a:p>
            <a:pPr algn="ctr">
              <a:lnSpc>
                <a:spcPts val="8640"/>
              </a:lnSpc>
            </a:pPr>
            <a:r>
              <a:rPr lang="en-US" sz="7200">
                <a:solidFill>
                  <a:srgbClr val="0C45A6"/>
                </a:solidFill>
                <a:latin typeface="Montserrat Semi-Bold Bold"/>
              </a:rPr>
              <a:t>TO TAKE HOME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1038</Words>
  <Application>Microsoft Office PowerPoint</Application>
  <PresentationFormat>Custom</PresentationFormat>
  <Paragraphs>85</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Montserrat</vt:lpstr>
      <vt:lpstr>Calibri</vt:lpstr>
      <vt:lpstr>Montserrat Bold</vt:lpstr>
      <vt:lpstr>Montserrat Semi-Bold Bold</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Dairy</dc:title>
  <dc:creator>Kate Westall</dc:creator>
  <cp:lastModifiedBy>Kate Westall (s4597871)</cp:lastModifiedBy>
  <cp:revision>2</cp:revision>
  <dcterms:created xsi:type="dcterms:W3CDTF">2006-08-16T00:00:00Z</dcterms:created>
  <dcterms:modified xsi:type="dcterms:W3CDTF">2021-03-01T12:45:30Z</dcterms:modified>
  <dc:identifier>DAEVsXFHEbw</dc:identifier>
</cp:coreProperties>
</file>