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7" d="100"/>
          <a:sy n="67" d="100"/>
        </p:scale>
        <p:origin x="3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37FA1E5-951C-4188-AB1B-F478E318CB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CBAB664-6B10-4E11-BE69-574F7BD66E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04DCD74-56A0-482E-9ED1-D2FD212AE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7D285-F74D-49D5-B4E2-764FD33C2A88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46CF6DB-04A5-496A-901F-E432F7B12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C5E95A4-9073-4FE4-B3A9-E7914F28B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34507-A631-4D5A-A6F5-E64593FE6A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8967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839FCEB-C280-4101-868A-D03FA9021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0D8CE3F-9458-406E-A926-ADCD5C8B68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08C16E4-FE9E-40E9-950E-2FFD94A78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7D285-F74D-49D5-B4E2-764FD33C2A88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76E0630-AD83-4876-981E-C2D681166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9B6B8E6-40BE-4C2B-9954-6A3A2F9B4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34507-A631-4D5A-A6F5-E64593FE6A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3823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22027BDE-1DF8-4633-949D-8E6786D5EF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244D5B4-DA1E-4899-BDBE-7E42AC8D11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B1D12B8-26A2-413C-9C1B-9AB363197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7D285-F74D-49D5-B4E2-764FD33C2A88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EBC1A84-37D3-47C9-9F26-58E482AA8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2BF6DA5-AD28-4AAE-8F69-6DC03D75E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34507-A631-4D5A-A6F5-E64593FE6A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0382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649225B-A2DA-4CE2-B4A2-3ACFD5B15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22E187D-1408-448C-A9C2-3EDBF0BAF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5EBE97D-6F36-4256-A1C5-ABDD42DB4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7D285-F74D-49D5-B4E2-764FD33C2A88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9916402-614E-49AF-96CC-86CF53442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7F39B14-F16F-4A29-8654-3504A6B4A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34507-A631-4D5A-A6F5-E64593FE6A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8800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460E234-3AB0-4161-8F69-84DBD03C8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C5AFB704-D722-40E9-BC74-6A4B29CAA3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B94A47B-C4C0-49B8-B857-3BA377611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7D285-F74D-49D5-B4E2-764FD33C2A88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1B8E5D8-667A-46FB-81B5-A0B81E93B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7B70991-EE85-404B-AA47-36467D3EB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34507-A631-4D5A-A6F5-E64593FE6A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8356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1FA809E-AF46-4B6A-9EAC-98F7C8E1B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D57F7A3-E49A-4103-A890-C447E43148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063FC7DB-C3B1-4DD1-BDE5-FC98564910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8C6D94B-7189-4622-814E-4E16A9507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7D285-F74D-49D5-B4E2-764FD33C2A88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E05534F-A086-4BAD-A6D0-99A582936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4FB6E55-D101-46A5-A47F-A819EF70B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34507-A631-4D5A-A6F5-E64593FE6A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5719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FFD4DC7-02E2-490C-8AA1-CC967AC4A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369AFA5-CB2F-4260-9F5C-6AB00F472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FAABD5D-59E0-4F8A-AE97-8B60CC2E43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A17611CD-9137-42F0-99B6-7F7D5A749C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249F72D0-495A-4C46-AE8E-E895462469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37ED6AA0-F6A8-41FB-8073-E3A4F0FF9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7D285-F74D-49D5-B4E2-764FD33C2A88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C3E879B0-AD60-4703-8123-7A7A8A8A4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149F0758-CAC1-4474-86F4-C42AD39BF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34507-A631-4D5A-A6F5-E64593FE6A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9741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40CCD48-0A4E-41CD-9FCA-4724A411C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0124CE7D-C040-4D41-A0AF-7F76BB877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7D285-F74D-49D5-B4E2-764FD33C2A88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770D4FFD-D109-48FC-A2D6-ABA1C8930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6C4AA6F9-F9DB-4C5D-AD95-121AD6F37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34507-A631-4D5A-A6F5-E64593FE6A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4865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1C5049E3-B7ED-4C8A-AC0A-E9AB15D3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7D285-F74D-49D5-B4E2-764FD33C2A88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9200957C-FB5C-4834-8D64-E00A809A9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5BACF554-27BE-403A-8ABE-F5D73159F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34507-A631-4D5A-A6F5-E64593FE6A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9270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132EE23-DBB0-41E1-829B-E2EBCC3B3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4EAC242-BD40-4FA4-9F9B-ADBB45965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92DA1E4C-7196-418A-A83B-3F7B853D1A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DA6792A-B199-45DA-84DE-790D73B07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7D285-F74D-49D5-B4E2-764FD33C2A88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92912EE-4043-40DD-914A-6398AB830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9E0771F-E60F-45AB-884A-F9D3410E5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34507-A631-4D5A-A6F5-E64593FE6A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1433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8F208AB-D52B-4348-96C3-8431F0ED4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7E8AE260-CBDD-4C75-AFD5-020D15CD82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13534D82-BB1D-4A95-B8DE-FC0CCA95D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B9344B6-B9EC-41AC-A390-4B9CDC719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7D285-F74D-49D5-B4E2-764FD33C2A88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A79E1FD-2D28-4770-BCB2-8334CF8AD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56E5527-6FA3-4FE1-8208-87814508C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34507-A631-4D5A-A6F5-E64593FE6A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359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7C6377FE-2938-4A40-9714-247022D37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6B4C072-8372-4C2A-8B06-7ED4DD3BA1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373DD85-C9A2-4FA5-97CF-BDAF98AEE8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7D285-F74D-49D5-B4E2-764FD33C2A88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814C356-AA2D-4375-B125-90BCD1DC08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9BFA5F4-4714-468D-BA3C-A5EBEC9318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34507-A631-4D5A-A6F5-E64593FE6A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2871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30" name="Straight Connector 72">
            <a:extLst>
              <a:ext uri="{FF2B5EF4-FFF2-40B4-BE49-F238E27FC236}">
                <a16:creationId xmlns:a16="http://schemas.microsoft.com/office/drawing/2014/main" id="{22F6364A-B358-4BEE-B158-0734D2C93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738202" y="1570814"/>
            <a:ext cx="0" cy="3710227"/>
          </a:xfrm>
          <a:prstGeom prst="line">
            <a:avLst/>
          </a:prstGeom>
          <a:ln w="19050">
            <a:solidFill>
              <a:srgbClr val="0081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quizzes ile ilgili gÃ¶rsel sonucu">
            <a:extLst>
              <a:ext uri="{FF2B5EF4-FFF2-40B4-BE49-F238E27FC236}">
                <a16:creationId xmlns:a16="http://schemas.microsoft.com/office/drawing/2014/main" id="{E70D47D0-C8DE-4FE0-A0B0-38F693192C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68820" y="2329556"/>
            <a:ext cx="7009396" cy="3560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1617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9AFB2EE-77A7-4C15-BB62-B62FE1194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CHOOSE THE CORRECT ANSWER AND FILL IN THE BLANK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F8DED7C-98FC-41D1-8B69-0870BCAA3C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considered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                                      </a:t>
            </a:r>
          </a:p>
          <a:p>
            <a:pPr marL="514350" indent="-514350">
              <a:buAutoNum type="arabicParenR"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Protein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Protein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primarily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needed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build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body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like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skin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muscle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TRUE- FALSE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amino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acids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bodies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food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TRUE- FALSE</a:t>
            </a:r>
          </a:p>
          <a:p>
            <a:pPr marL="0" indent="0">
              <a:buNone/>
            </a:pPr>
            <a:endParaRPr lang="tr-T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EC0A3940-6ABE-4715-BEB9-73FC467D2C77}"/>
              </a:ext>
            </a:extLst>
          </p:cNvPr>
          <p:cNvSpPr/>
          <p:nvPr/>
        </p:nvSpPr>
        <p:spPr>
          <a:xfrm>
            <a:off x="7915275" y="1825625"/>
            <a:ext cx="2324100" cy="4603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57C51715-4774-4BE4-B59B-67DB201AF605}"/>
              </a:ext>
            </a:extLst>
          </p:cNvPr>
          <p:cNvSpPr/>
          <p:nvPr/>
        </p:nvSpPr>
        <p:spPr>
          <a:xfrm>
            <a:off x="4229101" y="2828925"/>
            <a:ext cx="3524250" cy="4381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0067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>
            <a:extLst>
              <a:ext uri="{FF2B5EF4-FFF2-40B4-BE49-F238E27FC236}">
                <a16:creationId xmlns:a16="http://schemas.microsoft.com/office/drawing/2014/main" id="{89607B17-3C4D-4958-9449-0DB09D4527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0625"/>
            <a:ext cx="10515600" cy="4986338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 5)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Foods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protein?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a)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Bread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Fish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eggs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greek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yogurt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broccoli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Popcorn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Fruit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juices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6450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626BCA4-F8C8-4084-A895-6A0CAA9F0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181850" cy="4351338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6)</a:t>
            </a:r>
            <a:r>
              <a:rPr lang="en-US" dirty="0"/>
              <a:t> Protein is necessary for: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en-US" dirty="0"/>
              <a:t>a</a:t>
            </a:r>
            <a:r>
              <a:rPr lang="tr-TR" dirty="0"/>
              <a:t>)</a:t>
            </a:r>
            <a:r>
              <a:rPr lang="en-US" dirty="0"/>
              <a:t> making hormones, enzymes and antibodies</a:t>
            </a:r>
            <a:br>
              <a:rPr lang="en-US" dirty="0"/>
            </a:br>
            <a:r>
              <a:rPr lang="tr-TR" dirty="0"/>
              <a:t> </a:t>
            </a:r>
            <a:r>
              <a:rPr lang="en-US" dirty="0"/>
              <a:t>b</a:t>
            </a:r>
            <a:r>
              <a:rPr lang="tr-TR" dirty="0"/>
              <a:t>)</a:t>
            </a:r>
            <a:r>
              <a:rPr lang="en-US" dirty="0"/>
              <a:t> maintaining fluid balance</a:t>
            </a:r>
            <a:br>
              <a:rPr lang="en-US" dirty="0"/>
            </a:br>
            <a:r>
              <a:rPr lang="tr-TR" dirty="0"/>
              <a:t> </a:t>
            </a:r>
            <a:r>
              <a:rPr lang="en-US" dirty="0"/>
              <a:t>c</a:t>
            </a:r>
            <a:r>
              <a:rPr lang="tr-TR" dirty="0"/>
              <a:t>)</a:t>
            </a:r>
            <a:r>
              <a:rPr lang="en-US" dirty="0"/>
              <a:t> clotting of blood</a:t>
            </a:r>
            <a:br>
              <a:rPr lang="en-US" dirty="0"/>
            </a:br>
            <a:r>
              <a:rPr lang="tr-TR" dirty="0"/>
              <a:t> </a:t>
            </a:r>
            <a:r>
              <a:rPr lang="en-US" dirty="0"/>
              <a:t>d</a:t>
            </a:r>
            <a:r>
              <a:rPr lang="tr-TR" dirty="0"/>
              <a:t>)</a:t>
            </a:r>
            <a:r>
              <a:rPr lang="en-US" dirty="0"/>
              <a:t> transporting oxygen</a:t>
            </a:r>
            <a:br>
              <a:rPr lang="en-US" dirty="0"/>
            </a:br>
            <a:r>
              <a:rPr lang="tr-TR" dirty="0"/>
              <a:t> </a:t>
            </a:r>
            <a:r>
              <a:rPr lang="en-US" dirty="0"/>
              <a:t>e</a:t>
            </a:r>
            <a:r>
              <a:rPr lang="tr-TR" dirty="0"/>
              <a:t>) </a:t>
            </a:r>
            <a:r>
              <a:rPr lang="en-US" dirty="0"/>
              <a:t> all of the above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protein ile ilgili gÃ¶rsel sonucu">
            <a:extLst>
              <a:ext uri="{FF2B5EF4-FFF2-40B4-BE49-F238E27FC236}">
                <a16:creationId xmlns:a16="http://schemas.microsoft.com/office/drawing/2014/main" id="{71783CF9-5B31-4A80-9731-7E8FE7B294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1825625"/>
            <a:ext cx="4143375" cy="457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865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70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5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098" name="Picture 2" descr="cereal with milk png ile ilgili gÃ¶rsel sonucu">
            <a:extLst>
              <a:ext uri="{FF2B5EF4-FFF2-40B4-BE49-F238E27FC236}">
                <a16:creationId xmlns:a16="http://schemas.microsoft.com/office/drawing/2014/main" id="{FB8D9A40-CBA8-4108-B288-7C09E421EBD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9" r="2045" b="-2"/>
          <a:stretch/>
        </p:blipFill>
        <p:spPr bwMode="auto">
          <a:xfrm>
            <a:off x="20" y="907231"/>
            <a:ext cx="4838021" cy="5063738"/>
          </a:xfrm>
          <a:custGeom>
            <a:avLst/>
            <a:gdLst>
              <a:gd name="connsiteX0" fmla="*/ 2306172 w 4838041"/>
              <a:gd name="connsiteY0" fmla="*/ 0 h 5063738"/>
              <a:gd name="connsiteX1" fmla="*/ 4838041 w 4838041"/>
              <a:gd name="connsiteY1" fmla="*/ 2531869 h 5063738"/>
              <a:gd name="connsiteX2" fmla="*/ 2306172 w 4838041"/>
              <a:gd name="connsiteY2" fmla="*/ 5063738 h 5063738"/>
              <a:gd name="connsiteX3" fmla="*/ 79886 w 4838041"/>
              <a:gd name="connsiteY3" fmla="*/ 3738709 h 5063738"/>
              <a:gd name="connsiteX4" fmla="*/ 0 w 4838041"/>
              <a:gd name="connsiteY4" fmla="*/ 3572876 h 5063738"/>
              <a:gd name="connsiteX5" fmla="*/ 0 w 4838041"/>
              <a:gd name="connsiteY5" fmla="*/ 1490863 h 5063738"/>
              <a:gd name="connsiteX6" fmla="*/ 79886 w 4838041"/>
              <a:gd name="connsiteY6" fmla="*/ 1325030 h 5063738"/>
              <a:gd name="connsiteX7" fmla="*/ 2306172 w 4838041"/>
              <a:gd name="connsiteY7" fmla="*/ 0 h 5063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2DA69D8-4FFE-4AC9-97DD-1FE57B72D7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4876" y="2000250"/>
            <a:ext cx="5453276" cy="4060721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7)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breakfast you want to have a bowl of cereal (with no marshmallows or anything) with milk. What two groups are these in?</a:t>
            </a:r>
          </a:p>
          <a:p>
            <a:pPr marL="0" indent="0">
              <a:buNone/>
            </a:pP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b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a)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grain and dairy</a:t>
            </a:r>
          </a:p>
          <a:p>
            <a:pPr marL="0" indent="0">
              <a:buNone/>
            </a:pP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b)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grain and fruit</a:t>
            </a:r>
          </a:p>
          <a:p>
            <a:pPr marL="0" indent="0">
              <a:buNone/>
            </a:pP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c)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protein and dairy</a:t>
            </a:r>
          </a:p>
          <a:p>
            <a:pPr marL="0" indent="0">
              <a:buNone/>
            </a:pP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d)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fruit and protein</a:t>
            </a:r>
          </a:p>
          <a:p>
            <a:pPr marL="0" indent="0">
              <a:buNone/>
            </a:pPr>
            <a:br>
              <a:rPr lang="en-US" sz="2000" dirty="0">
                <a:solidFill>
                  <a:srgbClr val="000000"/>
                </a:solidFill>
              </a:rPr>
            </a:br>
            <a:endParaRPr lang="tr-TR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107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700EBF0-9B19-4A28-9340-619BE45077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57250"/>
            <a:ext cx="7620000" cy="5319713"/>
          </a:xfrm>
        </p:spPr>
        <p:txBody>
          <a:bodyPr/>
          <a:lstStyle/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8)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dinner, you have a steak and sweetcorn. What two groups do these go in?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dirty="0"/>
              <a:t> </a:t>
            </a:r>
            <a:r>
              <a:rPr lang="tr-TR" dirty="0"/>
              <a:t>   a) </a:t>
            </a:r>
            <a:r>
              <a:rPr lang="en-US" dirty="0"/>
              <a:t>grain and fruit</a:t>
            </a:r>
          </a:p>
          <a:p>
            <a:pPr marL="0" indent="0">
              <a:buNone/>
            </a:pPr>
            <a:r>
              <a:rPr lang="en-US" dirty="0"/>
              <a:t> </a:t>
            </a:r>
            <a:r>
              <a:rPr lang="tr-TR" dirty="0"/>
              <a:t>   b) </a:t>
            </a:r>
            <a:r>
              <a:rPr lang="en-US" dirty="0"/>
              <a:t>both protein</a:t>
            </a:r>
          </a:p>
          <a:p>
            <a:pPr marL="0" indent="0">
              <a:buNone/>
            </a:pPr>
            <a:r>
              <a:rPr lang="tr-TR" dirty="0"/>
              <a:t>    c)</a:t>
            </a:r>
            <a:r>
              <a:rPr lang="en-US" dirty="0"/>
              <a:t> protein and vegetables</a:t>
            </a:r>
          </a:p>
          <a:p>
            <a:pPr marL="0" indent="0">
              <a:buNone/>
            </a:pPr>
            <a:r>
              <a:rPr lang="en-US" dirty="0"/>
              <a:t> </a:t>
            </a:r>
            <a:r>
              <a:rPr lang="tr-TR" dirty="0"/>
              <a:t>   d) </a:t>
            </a:r>
            <a:r>
              <a:rPr lang="en-US" dirty="0"/>
              <a:t>fruit and sweets</a:t>
            </a:r>
          </a:p>
          <a:p>
            <a:endParaRPr lang="tr-TR" dirty="0"/>
          </a:p>
        </p:txBody>
      </p:sp>
      <p:pic>
        <p:nvPicPr>
          <p:cNvPr id="5122" name="Picture 2" descr="steak png ile ilgili gÃ¶rsel sonucu">
            <a:extLst>
              <a:ext uri="{FF2B5EF4-FFF2-40B4-BE49-F238E27FC236}">
                <a16:creationId xmlns:a16="http://schemas.microsoft.com/office/drawing/2014/main" id="{CF61B986-7CAE-4FB6-ACEC-6CD455985A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5912" y="4233863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sweetcorn png ile ilgili gÃ¶rsel sonucu">
            <a:extLst>
              <a:ext uri="{FF2B5EF4-FFF2-40B4-BE49-F238E27FC236}">
                <a16:creationId xmlns:a16="http://schemas.microsoft.com/office/drawing/2014/main" id="{0C868410-674F-479E-90BF-5FC96726A7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6787" y="2243138"/>
            <a:ext cx="2295525" cy="199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1279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189C8A5-A554-43EB-943D-EFBE0E833D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410450" cy="4351338"/>
          </a:xfrm>
        </p:spPr>
        <p:txBody>
          <a:bodyPr/>
          <a:lstStyle/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9)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sandwich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salami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groups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belong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br>
              <a:rPr lang="tr-TR" dirty="0"/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vegetables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dairy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b)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protein,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fruit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c) protein,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sweets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vegetables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d)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fruit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vegetables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sweets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pic>
        <p:nvPicPr>
          <p:cNvPr id="6146" name="Picture 2" descr="salami sandwich png ile ilgili gÃ¶rsel sonucu">
            <a:extLst>
              <a:ext uri="{FF2B5EF4-FFF2-40B4-BE49-F238E27FC236}">
                <a16:creationId xmlns:a16="http://schemas.microsoft.com/office/drawing/2014/main" id="{35821714-6973-4A5E-8985-02C263F7EB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6824" y="3871913"/>
            <a:ext cx="2466976" cy="1738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banana png ile ilgili gÃ¶rsel sonucu">
            <a:extLst>
              <a:ext uri="{FF2B5EF4-FFF2-40B4-BE49-F238E27FC236}">
                <a16:creationId xmlns:a16="http://schemas.microsoft.com/office/drawing/2014/main" id="{45D39123-310A-43D4-934C-9D4E00073D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9275" y="2319338"/>
            <a:ext cx="1704976" cy="176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0982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E7DE884-44C7-458B-9057-1CAD57839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8725"/>
            <a:ext cx="10515600" cy="4948238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10) </a:t>
            </a:r>
            <a:r>
              <a:rPr lang="en-US" dirty="0"/>
              <a:t>There are</a:t>
            </a:r>
            <a:r>
              <a:rPr lang="tr-TR" dirty="0"/>
              <a:t>            </a:t>
            </a:r>
            <a:r>
              <a:rPr lang="en-US" dirty="0"/>
              <a:t> amino acids that make up every type of protein.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11) </a:t>
            </a:r>
            <a:r>
              <a:rPr lang="tr-TR" dirty="0" err="1"/>
              <a:t>Egg</a:t>
            </a:r>
            <a:r>
              <a:rPr lang="tr-TR" dirty="0"/>
              <a:t> 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best</a:t>
            </a:r>
            <a:r>
              <a:rPr lang="tr-TR" dirty="0"/>
              <a:t> </a:t>
            </a:r>
            <a:r>
              <a:rPr lang="tr-TR" dirty="0" err="1"/>
              <a:t>source</a:t>
            </a:r>
            <a:r>
              <a:rPr lang="tr-TR" dirty="0"/>
              <a:t> of protein</a:t>
            </a:r>
          </a:p>
          <a:p>
            <a:pPr marL="0" indent="0">
              <a:buNone/>
            </a:pPr>
            <a:r>
              <a:rPr lang="tr-TR" dirty="0"/>
              <a:t>         </a:t>
            </a:r>
            <a:r>
              <a:rPr lang="tr-TR" dirty="0">
                <a:solidFill>
                  <a:srgbClr val="FF0000"/>
                </a:solidFill>
              </a:rPr>
              <a:t>TRUE- FALSE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dirty="0"/>
              <a:t> </a:t>
            </a:r>
          </a:p>
          <a:p>
            <a:pPr marL="0" indent="0">
              <a:buNone/>
            </a:pPr>
            <a:r>
              <a:rPr lang="tr-TR" dirty="0"/>
              <a:t>12) </a:t>
            </a:r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need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provide</a:t>
            </a:r>
            <a:r>
              <a:rPr lang="tr-TR" dirty="0"/>
              <a:t> </a:t>
            </a:r>
            <a:r>
              <a:rPr lang="en-US" dirty="0"/>
              <a:t>essential amino acids from foods.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         </a:t>
            </a:r>
            <a:r>
              <a:rPr lang="tr-TR" dirty="0">
                <a:solidFill>
                  <a:srgbClr val="FF0000"/>
                </a:solidFill>
              </a:rPr>
              <a:t>TRUE- FALSE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9E13D93F-BFB9-4CA2-934B-E99BED0E8E50}"/>
              </a:ext>
            </a:extLst>
          </p:cNvPr>
          <p:cNvSpPr/>
          <p:nvPr/>
        </p:nvSpPr>
        <p:spPr>
          <a:xfrm>
            <a:off x="2981325" y="1304925"/>
            <a:ext cx="819150" cy="3905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7169" name="DefaultOcx">
            <a:extLst>
              <a:ext uri="{FF2B5EF4-FFF2-40B4-BE49-F238E27FC236}">
                <a16:creationId xmlns:a16="http://schemas.microsoft.com/office/drawing/2014/main" id="{A9649E8E-57CE-41DA-8691-33EC1BA4A0BE}"/>
              </a:ext>
            </a:extLst>
          </p:cNvPr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2667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0" name="HTMLOption1">
            <a:extLst>
              <a:ext uri="{FF2B5EF4-FFF2-40B4-BE49-F238E27FC236}">
                <a16:creationId xmlns:a16="http://schemas.microsoft.com/office/drawing/2014/main" id="{626CBE21-DB80-4F3F-8D22-7017948BAEEB}"/>
              </a:ext>
            </a:extLst>
          </p:cNvPr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2667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HTMLOption2">
            <a:extLst>
              <a:ext uri="{FF2B5EF4-FFF2-40B4-BE49-F238E27FC236}">
                <a16:creationId xmlns:a16="http://schemas.microsoft.com/office/drawing/2014/main" id="{50E474E5-50CA-4EC0-8A2C-5303C1AF0DE5}"/>
              </a:ext>
            </a:extLst>
          </p:cNvPr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2667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HTMLOption3">
            <a:extLst>
              <a:ext uri="{FF2B5EF4-FFF2-40B4-BE49-F238E27FC236}">
                <a16:creationId xmlns:a16="http://schemas.microsoft.com/office/drawing/2014/main" id="{E9D033B4-374E-47E1-A6E6-8FB5D6C9EE03}"/>
              </a:ext>
            </a:extLst>
          </p:cNvPr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2667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27677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9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id="{140482C5-E3C9-4F90-ACAB-ADB62E4F1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tr-TR">
                <a:solidFill>
                  <a:srgbClr val="000000"/>
                </a:solidFill>
              </a:rPr>
              <a:t>ANSWERS</a:t>
            </a:r>
          </a:p>
        </p:txBody>
      </p:sp>
      <p:sp>
        <p:nvSpPr>
          <p:cNvPr id="14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0536EF03-B74C-4D39-B482-D60027F657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0254" y="1629089"/>
            <a:ext cx="3620021" cy="3620021"/>
          </a:xfrm>
          <a:prstGeom prst="rect">
            <a:avLst/>
          </a:prstGeom>
        </p:spPr>
      </p:pic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FFF5049-A426-45B2-9B8D-24D610CED8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pPr marL="514350" indent="-514350">
              <a:buAutoNum type="arabicParenR"/>
            </a:pPr>
            <a:r>
              <a:rPr lang="tr-TR" sz="2000" dirty="0">
                <a:solidFill>
                  <a:srgbClr val="000000"/>
                </a:solidFill>
              </a:rPr>
              <a:t>Protein                 8) C</a:t>
            </a:r>
          </a:p>
          <a:p>
            <a:pPr marL="514350" indent="-514350">
              <a:buAutoNum type="arabicParenR"/>
            </a:pPr>
            <a:r>
              <a:rPr lang="tr-TR" sz="2000" dirty="0" err="1">
                <a:solidFill>
                  <a:srgbClr val="000000"/>
                </a:solidFill>
              </a:rPr>
              <a:t>Aminoacids</a:t>
            </a:r>
            <a:r>
              <a:rPr lang="tr-TR" sz="2000" dirty="0">
                <a:solidFill>
                  <a:srgbClr val="000000"/>
                </a:solidFill>
              </a:rPr>
              <a:t>          9) B</a:t>
            </a:r>
          </a:p>
          <a:p>
            <a:pPr marL="514350" indent="-514350">
              <a:buAutoNum type="arabicParenR"/>
            </a:pPr>
            <a:r>
              <a:rPr lang="tr-TR" sz="2000" dirty="0">
                <a:solidFill>
                  <a:srgbClr val="000000"/>
                </a:solidFill>
              </a:rPr>
              <a:t>True                      10) 20 </a:t>
            </a:r>
          </a:p>
          <a:p>
            <a:pPr marL="514350" indent="-514350">
              <a:buAutoNum type="arabicParenR"/>
            </a:pPr>
            <a:r>
              <a:rPr lang="tr-TR" sz="2000" dirty="0" err="1">
                <a:solidFill>
                  <a:srgbClr val="000000"/>
                </a:solidFill>
              </a:rPr>
              <a:t>False</a:t>
            </a:r>
            <a:r>
              <a:rPr lang="tr-TR" sz="2000" dirty="0">
                <a:solidFill>
                  <a:srgbClr val="000000"/>
                </a:solidFill>
              </a:rPr>
              <a:t>                     11) True</a:t>
            </a:r>
          </a:p>
          <a:p>
            <a:pPr marL="514350" indent="-514350">
              <a:buAutoNum type="arabicParenR"/>
            </a:pPr>
            <a:r>
              <a:rPr lang="tr-TR" sz="2000" dirty="0">
                <a:solidFill>
                  <a:srgbClr val="000000"/>
                </a:solidFill>
              </a:rPr>
              <a:t>B                            12) True</a:t>
            </a:r>
          </a:p>
          <a:p>
            <a:pPr marL="514350" indent="-514350">
              <a:buAutoNum type="arabicParenR"/>
            </a:pPr>
            <a:r>
              <a:rPr lang="tr-TR" sz="2000" dirty="0">
                <a:solidFill>
                  <a:srgbClr val="000000"/>
                </a:solidFill>
              </a:rPr>
              <a:t>E</a:t>
            </a:r>
          </a:p>
          <a:p>
            <a:pPr marL="514350" indent="-514350">
              <a:buAutoNum type="arabicParenR"/>
            </a:pPr>
            <a:r>
              <a:rPr lang="tr-TR" sz="2000" dirty="0">
                <a:solidFill>
                  <a:srgbClr val="000000"/>
                </a:solidFill>
              </a:rPr>
              <a:t>A</a:t>
            </a:r>
          </a:p>
          <a:p>
            <a:pPr marL="514350" indent="-514350">
              <a:buAutoNum type="arabicParenR"/>
            </a:pPr>
            <a:endParaRPr lang="tr-TR" sz="20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tr-TR" sz="2000" dirty="0">
              <a:solidFill>
                <a:srgbClr val="000000"/>
              </a:solidFill>
            </a:endParaRPr>
          </a:p>
          <a:p>
            <a:pPr marL="514350" indent="-514350">
              <a:buAutoNum type="arabicParenR"/>
            </a:pPr>
            <a:endParaRPr lang="tr-TR" sz="2000" dirty="0">
              <a:solidFill>
                <a:srgbClr val="000000"/>
              </a:solidFill>
            </a:endParaRPr>
          </a:p>
          <a:p>
            <a:pPr marL="514350" indent="-514350">
              <a:buAutoNum type="arabicParenR"/>
            </a:pPr>
            <a:endParaRPr lang="tr-TR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112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233</Words>
  <Application>Microsoft Office PowerPoint</Application>
  <PresentationFormat>Geniş ekran</PresentationFormat>
  <Paragraphs>49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Teması</vt:lpstr>
      <vt:lpstr>PowerPoint Sunusu</vt:lpstr>
      <vt:lpstr>CHOOSE THE CORRECT ANSWER AND FILL IN THE BLANK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ANSWERS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Şeyma Alma</dc:creator>
  <cp:lastModifiedBy>Şeyma Alma</cp:lastModifiedBy>
  <cp:revision>2</cp:revision>
  <dcterms:created xsi:type="dcterms:W3CDTF">2019-04-16T14:44:28Z</dcterms:created>
  <dcterms:modified xsi:type="dcterms:W3CDTF">2019-04-16T14:44:36Z</dcterms:modified>
</cp:coreProperties>
</file>