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A3DBBB-96AD-4CBA-8C9D-7B720EAD6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1EC8156-4B25-4393-B142-41C283D97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AE8A99-2CA5-42E8-9A5B-FBF1C65B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7F1E20-2A82-4CCB-8C22-75EC6F8A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261A0F-3793-4661-AC03-1E0EBC79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5D6640-E17D-4DB7-891B-B118A82E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4BAD11-D5C6-4012-BE5E-CAEEE7D4F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A84910-D7BE-4E3C-89C5-34A1E1B4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A4A5CC-1C1B-4E5C-A0A1-C846C316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1700E8-04AC-4FF0-BD01-2F87D97F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3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1382079-E3E0-4A61-86B0-56299BF5E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7EA35B5-D0B1-45F1-8EE3-6BB263772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77DC48-C03D-4223-9AC1-0E66FBA3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26633E-8A5D-4615-B05A-8AE20986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AB8B89-FDDD-49ED-AAB2-84DD7F85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6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1AE55C-2B47-450D-941A-E2A87430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FB1A7-972C-458E-87A5-F3A4461FF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4AD47F-46D2-4F98-A855-AC66A1EE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C18A06-A77D-4EE8-AEB4-E0C1283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DF820C-8F85-4527-808B-0A8F5F88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33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931693-2C57-4EA9-A21D-0CA803DA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011189B-8576-464E-A591-EC334520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4E8A61-9AD7-4B79-9A70-5828FD33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BFCF35-DC55-448A-80A0-6269DED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405C38-5F5C-4720-80CD-FA7EB8E8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55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BCAC8D-8628-4EC5-8AC2-21C514D5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262EE9-C913-4571-9D76-D115C9C46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369CB6-535B-4479-86A4-5711CB9CA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C393E8-FEF2-41FB-856F-7A5CE5D9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592B802-7399-45AC-8AAD-22F2EB385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42152F0-9406-4F00-873D-DF900005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4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C4A6CA-07EE-4A66-B509-8845C8BF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CFE130-BC5E-4E77-915D-2F997CAF7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859950-27A0-4CB2-AE4A-1CE26BAE6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1871B6F-BFC4-4F9C-B6EC-825633529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26C8283-0341-4AFF-9CBD-C1120B1CE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FB86044-2BAE-4417-8007-D74BDA9A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0C9A780-F558-4AB4-AFE2-4F75A733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24E218-35B7-452B-93A2-A3F09FE6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45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ACA30B-3353-4624-B954-65D82765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E5ED08E-CBB2-4CC5-AE90-84F1BECC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A22531D-0C85-4311-A0A8-6DC366A5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715A751-3429-4B14-A667-83B202CB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D721B5A-3BEF-44A2-88BE-36540D3A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37F4726-7BDE-44DC-94D3-FAC326BF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5AB8FE-13A5-4DEB-B93E-912A29CC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36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6D824E-CB67-45D8-A7BC-5CFD9742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166218-A64D-4AD9-A024-8D9C0876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74C78FF-1EB1-4F53-9375-B090BC408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9452D5E-AF64-4483-84CE-DECDE53F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88E920-3229-4726-86C4-11537776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358F91-F135-4226-8222-F71A31A3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5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77A96B-E270-4BA1-873B-FDF41B14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51B06C5-E638-4EA7-9D3E-DC355AF29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46A9FD2-277D-4F89-8563-D19D3D080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67E54A-C27C-4720-BCC7-0BEAABC1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78C185-2FA1-4262-ADFF-F97B02C2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C38B5A-201B-4FF5-9D2F-7275C9CC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19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929339A-7E29-41D3-A450-CFAAD2095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F7243C-9744-42A6-8B29-B9B49570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11CA7E-11DE-44D3-9580-8F079132D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4896-DDA3-45BD-A443-2FC68040114A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C2F86B-ABED-4236-A2F8-5789F7FDD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0D23B5-440C-4E8B-951A-D3567F88D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DEB3-1E2A-45B6-8E90-EFD61369D6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95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8310DBE-E8D5-4CC8-8590-AB38784AA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  <p:pic>
        <p:nvPicPr>
          <p:cNvPr id="1028" name="Picture 4" descr="quizzes ile ilgili gÃ¶rsel sonucu">
            <a:extLst>
              <a:ext uri="{FF2B5EF4-FFF2-40B4-BE49-F238E27FC236}">
                <a16:creationId xmlns:a16="http://schemas.microsoft.com/office/drawing/2014/main" id="{9C9AB42F-C006-4B91-9BED-5ABD9B5CE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53" y="2193608"/>
            <a:ext cx="4268787" cy="31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25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DE0C993-51F4-457F-92D2-0826D9F29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CHOOSE THE CORRECT ANSWER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E569A5-0DDC-4A9C-A033-55C5BBF7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6516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Fiber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digested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intestine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TRUE- FALSE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fiber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TRUE- FALSE</a:t>
            </a:r>
          </a:p>
          <a:p>
            <a:pPr marL="514350" indent="-514350">
              <a:buAutoNum type="arabicParenR" startAt="3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juices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TRUE- FALSE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12 gram fiber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TRUE- FALSE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fiber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constipation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TRUE- FALSE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7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5AFC97-2CCF-45B1-9972-68F48469C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620"/>
            <a:ext cx="5819775" cy="5362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6) </a:t>
            </a:r>
            <a:r>
              <a:rPr lang="tr-TR" dirty="0" err="1"/>
              <a:t>Which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contains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fiber?</a:t>
            </a:r>
          </a:p>
          <a:p>
            <a:pPr marL="0" indent="0">
              <a:buNone/>
            </a:pPr>
            <a:r>
              <a:rPr lang="tr-TR" dirty="0"/>
              <a:t>        a) Apple, 1 </a:t>
            </a:r>
            <a:r>
              <a:rPr lang="tr-TR" dirty="0" err="1"/>
              <a:t>medium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skin  </a:t>
            </a:r>
          </a:p>
          <a:p>
            <a:pPr marL="0" indent="0">
              <a:buNone/>
            </a:pPr>
            <a:r>
              <a:rPr lang="tr-TR" dirty="0"/>
              <a:t>        b) </a:t>
            </a:r>
            <a:r>
              <a:rPr lang="tr-TR" dirty="0" err="1"/>
              <a:t>Blueberries</a:t>
            </a:r>
            <a:r>
              <a:rPr lang="tr-TR" dirty="0"/>
              <a:t>, 1 cup</a:t>
            </a:r>
          </a:p>
          <a:p>
            <a:pPr marL="0" indent="0">
              <a:buNone/>
            </a:pPr>
            <a:r>
              <a:rPr lang="tr-TR" dirty="0"/>
              <a:t>        c) Brown </a:t>
            </a:r>
            <a:r>
              <a:rPr lang="tr-TR" dirty="0" err="1"/>
              <a:t>rice</a:t>
            </a:r>
            <a:r>
              <a:rPr lang="tr-TR" dirty="0"/>
              <a:t>, 1 cup</a:t>
            </a:r>
          </a:p>
          <a:p>
            <a:pPr marL="0" indent="0">
              <a:buNone/>
            </a:pPr>
            <a:r>
              <a:rPr lang="tr-TR" dirty="0"/>
              <a:t>        d) </a:t>
            </a:r>
            <a:r>
              <a:rPr lang="tr-TR" dirty="0" err="1"/>
              <a:t>Oatmeal</a:t>
            </a:r>
            <a:r>
              <a:rPr lang="tr-TR" dirty="0"/>
              <a:t>, 1 cup</a:t>
            </a:r>
          </a:p>
          <a:p>
            <a:pPr marL="0" indent="0">
              <a:buNone/>
            </a:pPr>
            <a:r>
              <a:rPr lang="tr-TR" dirty="0"/>
              <a:t>        e) </a:t>
            </a:r>
            <a:r>
              <a:rPr lang="tr-TR" dirty="0" err="1"/>
              <a:t>Raspberries</a:t>
            </a:r>
            <a:r>
              <a:rPr lang="tr-TR" dirty="0"/>
              <a:t>, 1 cup</a:t>
            </a:r>
          </a:p>
          <a:p>
            <a:pPr marL="0" indent="0">
              <a:buNone/>
            </a:pPr>
            <a:r>
              <a:rPr lang="tr-TR" dirty="0"/>
              <a:t>        f) </a:t>
            </a:r>
            <a:r>
              <a:rPr lang="tr-TR" dirty="0" err="1"/>
              <a:t>Strawberries</a:t>
            </a:r>
            <a:r>
              <a:rPr lang="tr-TR" dirty="0"/>
              <a:t>, 1 cup</a:t>
            </a:r>
          </a:p>
          <a:p>
            <a:pPr marL="0" indent="0">
              <a:buNone/>
            </a:pPr>
            <a:r>
              <a:rPr lang="tr-TR" dirty="0"/>
              <a:t>        g)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wheat</a:t>
            </a:r>
            <a:r>
              <a:rPr lang="tr-TR" dirty="0"/>
              <a:t> </a:t>
            </a:r>
            <a:r>
              <a:rPr lang="tr-TR" dirty="0" err="1"/>
              <a:t>bread</a:t>
            </a:r>
            <a:r>
              <a:rPr lang="tr-TR" dirty="0"/>
              <a:t>, 1 </a:t>
            </a:r>
            <a:r>
              <a:rPr lang="tr-TR" dirty="0" err="1"/>
              <a:t>slice</a:t>
            </a:r>
            <a:endParaRPr lang="tr-TR" dirty="0"/>
          </a:p>
          <a:p>
            <a:endParaRPr lang="tr-TR" dirty="0"/>
          </a:p>
        </p:txBody>
      </p:sp>
      <p:pic>
        <p:nvPicPr>
          <p:cNvPr id="2052" name="Picture 4" descr="apple png ile ilgili gÃ¶rsel sonucu">
            <a:extLst>
              <a:ext uri="{FF2B5EF4-FFF2-40B4-BE49-F238E27FC236}">
                <a16:creationId xmlns:a16="http://schemas.microsoft.com/office/drawing/2014/main" id="{4E4AB842-4409-4795-8E25-BAF827092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228" y="1581842"/>
            <a:ext cx="361950" cy="53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lueberry png ile ilgili gÃ¶rsel sonucu">
            <a:extLst>
              <a:ext uri="{FF2B5EF4-FFF2-40B4-BE49-F238E27FC236}">
                <a16:creationId xmlns:a16="http://schemas.microsoft.com/office/drawing/2014/main" id="{93B66BF1-5736-42F9-9FCB-CBE68AFC8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38" y="2157749"/>
            <a:ext cx="727535" cy="53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rown rice png ile ilgili gÃ¶rsel sonucu">
            <a:extLst>
              <a:ext uri="{FF2B5EF4-FFF2-40B4-BE49-F238E27FC236}">
                <a16:creationId xmlns:a16="http://schemas.microsoft.com/office/drawing/2014/main" id="{F78D9B66-BFF3-4096-80BA-F551C55BC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67" y="2709160"/>
            <a:ext cx="981075" cy="44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oatmeal png ile ilgili gÃ¶rsel sonucu">
            <a:extLst>
              <a:ext uri="{FF2B5EF4-FFF2-40B4-BE49-F238E27FC236}">
                <a16:creationId xmlns:a16="http://schemas.microsoft.com/office/drawing/2014/main" id="{EC87D1D7-2ED1-462F-989C-1BB458D23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014" y="3238107"/>
            <a:ext cx="750349" cy="53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aspberries png ile ilgili gÃ¶rsel sonucu">
            <a:extLst>
              <a:ext uri="{FF2B5EF4-FFF2-40B4-BE49-F238E27FC236}">
                <a16:creationId xmlns:a16="http://schemas.microsoft.com/office/drawing/2014/main" id="{26EBC379-7CAE-4342-83DB-B8AD4E111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11" y="3717153"/>
            <a:ext cx="847553" cy="53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trawberry png ile ilgili gÃ¶rsel sonucu">
            <a:extLst>
              <a:ext uri="{FF2B5EF4-FFF2-40B4-BE49-F238E27FC236}">
                <a16:creationId xmlns:a16="http://schemas.microsoft.com/office/drawing/2014/main" id="{AEB387F8-E28C-4380-A628-E3AEC75B6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396" y="4298247"/>
            <a:ext cx="676275" cy="58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whole wheat bread png ile ilgili gÃ¶rsel sonucu">
            <a:extLst>
              <a:ext uri="{FF2B5EF4-FFF2-40B4-BE49-F238E27FC236}">
                <a16:creationId xmlns:a16="http://schemas.microsoft.com/office/drawing/2014/main" id="{FC18B28C-A6D8-4211-9AA7-F268A07EF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06" y="4809633"/>
            <a:ext cx="632761" cy="63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58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ole grains png ile ilgili gÃ¶rsel sonucu">
            <a:extLst>
              <a:ext uri="{FF2B5EF4-FFF2-40B4-BE49-F238E27FC236}">
                <a16:creationId xmlns:a16="http://schemas.microsoft.com/office/drawing/2014/main" id="{C46F2825-E14F-4483-9AC0-7F9C29079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81" b="-1"/>
          <a:stretch/>
        </p:blipFill>
        <p:spPr bwMode="auto">
          <a:xfrm>
            <a:off x="6706581" y="2247531"/>
            <a:ext cx="5485419" cy="4610469"/>
          </a:xfrm>
          <a:custGeom>
            <a:avLst/>
            <a:gdLst>
              <a:gd name="connsiteX0" fmla="*/ 3140343 w 5485419"/>
              <a:gd name="connsiteY0" fmla="*/ 0 h 4610469"/>
              <a:gd name="connsiteX1" fmla="*/ 5360901 w 5485419"/>
              <a:gd name="connsiteY1" fmla="*/ 919786 h 4610469"/>
              <a:gd name="connsiteX2" fmla="*/ 5485419 w 5485419"/>
              <a:gd name="connsiteY2" fmla="*/ 1056789 h 4610469"/>
              <a:gd name="connsiteX3" fmla="*/ 5485419 w 5485419"/>
              <a:gd name="connsiteY3" fmla="*/ 4610469 h 4610469"/>
              <a:gd name="connsiteX4" fmla="*/ 366137 w 5485419"/>
              <a:gd name="connsiteY4" fmla="*/ 4610469 h 4610469"/>
              <a:gd name="connsiteX5" fmla="*/ 246784 w 5485419"/>
              <a:gd name="connsiteY5" fmla="*/ 4362707 h 4610469"/>
              <a:gd name="connsiteX6" fmla="*/ 0 w 5485419"/>
              <a:gd name="connsiteY6" fmla="*/ 3140344 h 4610469"/>
              <a:gd name="connsiteX7" fmla="*/ 3140343 w 5485419"/>
              <a:gd name="connsiteY7" fmla="*/ 0 h 46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egumes png ile ilgili gÃ¶rsel sonucu">
            <a:extLst>
              <a:ext uri="{FF2B5EF4-FFF2-40B4-BE49-F238E27FC236}">
                <a16:creationId xmlns:a16="http://schemas.microsoft.com/office/drawing/2014/main" id="{8AB39811-3D0A-42EC-8AB8-2072B16AC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4" b="-3"/>
          <a:stretch/>
        </p:blipFill>
        <p:spPr bwMode="auto">
          <a:xfrm>
            <a:off x="6486140" y="114301"/>
            <a:ext cx="4548867" cy="2614366"/>
          </a:xfrm>
          <a:custGeom>
            <a:avLst/>
            <a:gdLst>
              <a:gd name="connsiteX0" fmla="*/ 28132 w 4548867"/>
              <a:gd name="connsiteY0" fmla="*/ 0 h 2614366"/>
              <a:gd name="connsiteX1" fmla="*/ 4520736 w 4548867"/>
              <a:gd name="connsiteY1" fmla="*/ 0 h 2614366"/>
              <a:gd name="connsiteX2" fmla="*/ 4537124 w 4548867"/>
              <a:gd name="connsiteY2" fmla="*/ 107385 h 2614366"/>
              <a:gd name="connsiteX3" fmla="*/ 4548867 w 4548867"/>
              <a:gd name="connsiteY3" fmla="*/ 339933 h 2614366"/>
              <a:gd name="connsiteX4" fmla="*/ 2274434 w 4548867"/>
              <a:gd name="connsiteY4" fmla="*/ 2614366 h 2614366"/>
              <a:gd name="connsiteX5" fmla="*/ 0 w 4548867"/>
              <a:gd name="connsiteY5" fmla="*/ 339933 h 2614366"/>
              <a:gd name="connsiteX6" fmla="*/ 11743 w 4548867"/>
              <a:gd name="connsiteY6" fmla="*/ 107385 h 26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Unvan 1">
            <a:extLst>
              <a:ext uri="{FF2B5EF4-FFF2-40B4-BE49-F238E27FC236}">
                <a16:creationId xmlns:a16="http://schemas.microsoft.com/office/drawing/2014/main" id="{A4E5528C-E5EB-4277-9627-53587180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661" y="1310640"/>
            <a:ext cx="5286665" cy="47503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7) G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sources of fiber include: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Whole grains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Legumes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Both of the above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Neither of the above</a:t>
            </a:r>
          </a:p>
          <a:p>
            <a:endParaRPr lang="tr-T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2042EF-3E54-4378-B437-2927BE4C7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8) </a:t>
            </a:r>
            <a:r>
              <a:rPr lang="en-US" dirty="0"/>
              <a:t>Carrots are good for your hearing.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TRUE- FALSE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dirty="0"/>
              <a:t>Garlic and onions kill flu and cold viruses.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TRUE- FALSE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10) </a:t>
            </a:r>
            <a:r>
              <a:rPr lang="en-US" dirty="0"/>
              <a:t>Blueberries fight the bacteria that cause ear infections.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TRUE- FALSE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11) </a:t>
            </a:r>
            <a:r>
              <a:rPr lang="en-US" dirty="0"/>
              <a:t>Spinach is good for your spirits because it contains a lot of calcium.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TRUE- FALSE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67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E03ADF-2F8B-480F-87FE-19FF575AE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743575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12)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fruit</a:t>
            </a:r>
            <a:r>
              <a:rPr lang="tr-TR" dirty="0"/>
              <a:t> is </a:t>
            </a:r>
            <a:r>
              <a:rPr lang="tr-TR" dirty="0" err="1"/>
              <a:t>highest</a:t>
            </a:r>
            <a:r>
              <a:rPr lang="tr-TR" dirty="0"/>
              <a:t> in vitamin C?</a:t>
            </a:r>
          </a:p>
          <a:p>
            <a:pPr marL="0" indent="0">
              <a:buNone/>
            </a:pPr>
            <a:r>
              <a:rPr lang="tr-TR" dirty="0"/>
              <a:t>a)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c)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d) </a:t>
            </a:r>
          </a:p>
        </p:txBody>
      </p:sp>
      <p:pic>
        <p:nvPicPr>
          <p:cNvPr id="4100" name="Picture 4" descr="orange png ile ilgili gÃ¶rsel sonucu">
            <a:extLst>
              <a:ext uri="{FF2B5EF4-FFF2-40B4-BE49-F238E27FC236}">
                <a16:creationId xmlns:a16="http://schemas.microsoft.com/office/drawing/2014/main" id="{C71B6A40-6BD1-42CA-8862-2F27BEB5E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220120"/>
            <a:ext cx="1291704" cy="85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pple png ile ilgili gÃ¶rsel sonucu">
            <a:extLst>
              <a:ext uri="{FF2B5EF4-FFF2-40B4-BE49-F238E27FC236}">
                <a16:creationId xmlns:a16="http://schemas.microsoft.com/office/drawing/2014/main" id="{3A4EA4CC-A20C-47F2-AAFC-9A307D223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076576"/>
            <a:ext cx="8477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anana png ile ilgili gÃ¶rsel sonucu">
            <a:extLst>
              <a:ext uri="{FF2B5EF4-FFF2-40B4-BE49-F238E27FC236}">
                <a16:creationId xmlns:a16="http://schemas.microsoft.com/office/drawing/2014/main" id="{73FE0F9B-BB07-43E8-96A8-A0AB4CEC8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968" y="4167190"/>
            <a:ext cx="1055867" cy="70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pear png ile ilgili gÃ¶rsel sonucu">
            <a:extLst>
              <a:ext uri="{FF2B5EF4-FFF2-40B4-BE49-F238E27FC236}">
                <a16:creationId xmlns:a16="http://schemas.microsoft.com/office/drawing/2014/main" id="{F2ECE52A-1EB6-4353-81DE-C26D31B0D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5110165"/>
            <a:ext cx="1142205" cy="114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65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omato png ile ilgili gÃ¶rsel sonucu">
            <a:extLst>
              <a:ext uri="{FF2B5EF4-FFF2-40B4-BE49-F238E27FC236}">
                <a16:creationId xmlns:a16="http://schemas.microsoft.com/office/drawing/2014/main" id="{E120F78C-4647-4804-A347-92DFE39D2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9" r="13662" b="-2"/>
          <a:stretch/>
        </p:blipFill>
        <p:spPr bwMode="auto">
          <a:xfrm>
            <a:off x="3125968" y="2527222"/>
            <a:ext cx="3316388" cy="3316386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arrot png ile ilgili gÃ¶rsel sonucu">
            <a:extLst>
              <a:ext uri="{FF2B5EF4-FFF2-40B4-BE49-F238E27FC236}">
                <a16:creationId xmlns:a16="http://schemas.microsoft.com/office/drawing/2014/main" id="{701C5DA6-2162-4B17-8D18-CA841C839E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r="16518"/>
          <a:stretch/>
        </p:blipFill>
        <p:spPr bwMode="auto">
          <a:xfrm>
            <a:off x="338582" y="131013"/>
            <a:ext cx="4443799" cy="3776782"/>
          </a:xfrm>
          <a:custGeom>
            <a:avLst/>
            <a:gdLst>
              <a:gd name="connsiteX0" fmla="*/ 0 w 4443799"/>
              <a:gd name="connsiteY0" fmla="*/ 0 h 3776782"/>
              <a:gd name="connsiteX1" fmla="*/ 4164578 w 4443799"/>
              <a:gd name="connsiteY1" fmla="*/ 0 h 3776782"/>
              <a:gd name="connsiteX2" fmla="*/ 4238884 w 4443799"/>
              <a:gd name="connsiteY2" fmla="*/ 154250 h 3776782"/>
              <a:gd name="connsiteX3" fmla="*/ 4443799 w 4443799"/>
              <a:gd name="connsiteY3" fmla="*/ 1169228 h 3776782"/>
              <a:gd name="connsiteX4" fmla="*/ 1836244 w 4443799"/>
              <a:gd name="connsiteY4" fmla="*/ 3776782 h 3776782"/>
              <a:gd name="connsiteX5" fmla="*/ 177598 w 4443799"/>
              <a:gd name="connsiteY5" fmla="*/ 3181344 h 3776782"/>
              <a:gd name="connsiteX6" fmla="*/ 0 w 4443799"/>
              <a:gd name="connsiteY6" fmla="*/ 3019932 h 377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spinach png ile ilgili gÃ¶rsel sonucu">
            <a:extLst>
              <a:ext uri="{FF2B5EF4-FFF2-40B4-BE49-F238E27FC236}">
                <a16:creationId xmlns:a16="http://schemas.microsoft.com/office/drawing/2014/main" id="{C3E2C082-6D64-4BB9-B598-C2DD1C5FAC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5" r="9385" b="3"/>
          <a:stretch/>
        </p:blipFill>
        <p:spPr bwMode="auto">
          <a:xfrm>
            <a:off x="20" y="3917273"/>
            <a:ext cx="3440566" cy="2950205"/>
          </a:xfrm>
          <a:custGeom>
            <a:avLst/>
            <a:gdLst>
              <a:gd name="connsiteX0" fmla="*/ 1539166 w 3440586"/>
              <a:gd name="connsiteY0" fmla="*/ 0 h 2950205"/>
              <a:gd name="connsiteX1" fmla="*/ 3440586 w 3440586"/>
              <a:gd name="connsiteY1" fmla="*/ 1901419 h 2950205"/>
              <a:gd name="connsiteX2" fmla="*/ 3211095 w 3440586"/>
              <a:gd name="connsiteY2" fmla="*/ 2807749 h 2950205"/>
              <a:gd name="connsiteX3" fmla="*/ 3124550 w 3440586"/>
              <a:gd name="connsiteY3" fmla="*/ 2950205 h 2950205"/>
              <a:gd name="connsiteX4" fmla="*/ 0 w 3440586"/>
              <a:gd name="connsiteY4" fmla="*/ 2950205 h 2950205"/>
              <a:gd name="connsiteX5" fmla="*/ 0 w 3440586"/>
              <a:gd name="connsiteY5" fmla="*/ 788141 h 2950205"/>
              <a:gd name="connsiteX6" fmla="*/ 71938 w 3440586"/>
              <a:gd name="connsiteY6" fmla="*/ 691940 h 2950205"/>
              <a:gd name="connsiteX7" fmla="*/ 1539166 w 3440586"/>
              <a:gd name="connsiteY7" fmla="*/ 0 h 29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DD257392-088E-4D55-B128-FFD59A895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64C3D0-E4C5-4E32-94D6-061D4A9F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84" y="2421682"/>
            <a:ext cx="433346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</a:rPr>
              <a:t>13)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Lycopene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antioxidant in tomatoes, carrots and spinach, protects us from what?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Heart disease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Sun damage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Cancer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All of the above</a:t>
            </a:r>
          </a:p>
          <a:p>
            <a:pPr marL="0" indent="0">
              <a:buNone/>
            </a:pPr>
            <a:endParaRPr lang="tr-T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1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E0BF12-71B5-42C2-8D17-0BCAFCE33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575"/>
            <a:ext cx="7839075" cy="538638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14)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veggie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calorie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Broccoli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B) Kale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Mushrooms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D) Lima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6" name="Picture 2" descr="broccoli png ile ilgili gÃ¶rsel sonucu">
            <a:extLst>
              <a:ext uri="{FF2B5EF4-FFF2-40B4-BE49-F238E27FC236}">
                <a16:creationId xmlns:a16="http://schemas.microsoft.com/office/drawing/2014/main" id="{D9BE8BA7-A351-4731-8E17-EB16B4A68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293" y="1373389"/>
            <a:ext cx="70493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ale png ile ilgili gÃ¶rsel sonucu">
            <a:extLst>
              <a:ext uri="{FF2B5EF4-FFF2-40B4-BE49-F238E27FC236}">
                <a16:creationId xmlns:a16="http://schemas.microsoft.com/office/drawing/2014/main" id="{64E4992F-F447-411A-96AA-9C5A585E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353" y="2154439"/>
            <a:ext cx="829870" cy="52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ushroom png ile ilgili gÃ¶rsel sonucu">
            <a:extLst>
              <a:ext uri="{FF2B5EF4-FFF2-40B4-BE49-F238E27FC236}">
                <a16:creationId xmlns:a16="http://schemas.microsoft.com/office/drawing/2014/main" id="{1A8B0458-7805-438B-846A-653F7DB43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353" y="2775351"/>
            <a:ext cx="533336" cy="52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lima bean png ile ilgili gÃ¶rsel sonucu">
            <a:extLst>
              <a:ext uri="{FF2B5EF4-FFF2-40B4-BE49-F238E27FC236}">
                <a16:creationId xmlns:a16="http://schemas.microsoft.com/office/drawing/2014/main" id="{0274D8A9-680E-48EE-9DF7-C6DF6D51F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402" y="3483769"/>
            <a:ext cx="757237" cy="28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11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5A4221B1-745D-47F2-AA89-F7515C14D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31506-1E15-42FE-9920-39BE2EAFB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tr-TR" sz="1900" dirty="0" err="1">
                <a:solidFill>
                  <a:srgbClr val="000000"/>
                </a:solidFill>
              </a:rPr>
              <a:t>False</a:t>
            </a:r>
            <a:r>
              <a:rPr lang="tr-TR" sz="1900" dirty="0">
                <a:solidFill>
                  <a:srgbClr val="000000"/>
                </a:solidFill>
              </a:rPr>
              <a:t>          8) </a:t>
            </a:r>
            <a:r>
              <a:rPr lang="tr-TR" sz="1900" dirty="0" err="1">
                <a:solidFill>
                  <a:srgbClr val="000000"/>
                </a:solidFill>
              </a:rPr>
              <a:t>False</a:t>
            </a: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r>
              <a:rPr lang="tr-TR" sz="1900" dirty="0">
                <a:solidFill>
                  <a:srgbClr val="000000"/>
                </a:solidFill>
              </a:rPr>
              <a:t>True           9) True</a:t>
            </a:r>
          </a:p>
          <a:p>
            <a:pPr marL="514350" indent="-514350">
              <a:buAutoNum type="arabicParenR"/>
            </a:pPr>
            <a:r>
              <a:rPr lang="tr-TR" sz="1900" dirty="0">
                <a:solidFill>
                  <a:srgbClr val="000000"/>
                </a:solidFill>
              </a:rPr>
              <a:t>True          10) </a:t>
            </a:r>
            <a:r>
              <a:rPr lang="tr-TR" sz="1900" dirty="0" err="1">
                <a:solidFill>
                  <a:srgbClr val="000000"/>
                </a:solidFill>
              </a:rPr>
              <a:t>False</a:t>
            </a: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r>
              <a:rPr lang="tr-TR" sz="1900" dirty="0" err="1">
                <a:solidFill>
                  <a:srgbClr val="000000"/>
                </a:solidFill>
              </a:rPr>
              <a:t>False</a:t>
            </a:r>
            <a:r>
              <a:rPr lang="tr-TR" sz="1900" dirty="0">
                <a:solidFill>
                  <a:srgbClr val="000000"/>
                </a:solidFill>
              </a:rPr>
              <a:t>         11) </a:t>
            </a:r>
            <a:r>
              <a:rPr lang="tr-TR" sz="1900" dirty="0" err="1">
                <a:solidFill>
                  <a:srgbClr val="000000"/>
                </a:solidFill>
              </a:rPr>
              <a:t>False</a:t>
            </a: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r>
              <a:rPr lang="tr-TR" sz="1900" dirty="0">
                <a:solidFill>
                  <a:srgbClr val="000000"/>
                </a:solidFill>
              </a:rPr>
              <a:t>True          12) A</a:t>
            </a:r>
          </a:p>
          <a:p>
            <a:pPr marL="514350" indent="-514350">
              <a:buAutoNum type="arabicParenR"/>
            </a:pPr>
            <a:r>
              <a:rPr lang="tr-TR" sz="1900" dirty="0">
                <a:solidFill>
                  <a:srgbClr val="000000"/>
                </a:solidFill>
              </a:rPr>
              <a:t>E                13) D</a:t>
            </a:r>
          </a:p>
          <a:p>
            <a:pPr marL="514350" indent="-514350">
              <a:buAutoNum type="arabicParenR"/>
            </a:pPr>
            <a:r>
              <a:rPr lang="tr-TR" sz="1900" dirty="0">
                <a:solidFill>
                  <a:srgbClr val="000000"/>
                </a:solidFill>
              </a:rPr>
              <a:t>C                14) C</a:t>
            </a:r>
          </a:p>
          <a:p>
            <a:pPr marL="514350" indent="-514350">
              <a:buAutoNum type="arabicParenR"/>
            </a:pP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tr-TR" sz="19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tr-TR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335</Words>
  <Application>Microsoft Office PowerPoint</Application>
  <PresentationFormat>Geniş ekran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PowerPoint Sunusu</vt:lpstr>
      <vt:lpstr>CHOOSE THE CORRECT ANSWER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Şeyma Alma</dc:creator>
  <cp:lastModifiedBy>Şeyma Alma</cp:lastModifiedBy>
  <cp:revision>11</cp:revision>
  <dcterms:created xsi:type="dcterms:W3CDTF">2019-04-15T01:02:43Z</dcterms:created>
  <dcterms:modified xsi:type="dcterms:W3CDTF">2019-04-16T14:47:22Z</dcterms:modified>
</cp:coreProperties>
</file>