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AA3DBBB-96AD-4CBA-8C9D-7B720EAD6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1EC8156-4B25-4393-B142-41C283D97F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2AE8A99-2CA5-42E8-9A5B-FBF1C65BBB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4896-DDA3-45BD-A443-2FC68040114A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E7F1E20-2A82-4CCB-8C22-75EC6F8AB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4261A0F-3793-4661-AC03-1E0EBC79D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DEB3-1E2A-45B6-8E90-EFD61369D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512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25D6640-E17D-4DB7-891B-B118A82EF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34BAD11-D5C6-4012-BE5E-CAEEE7D4F3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4A84910-D7BE-4E3C-89C5-34A1E1B47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4896-DDA3-45BD-A443-2FC68040114A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BA4A5CC-1C1B-4E5C-A0A1-C846C316F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51700E8-04AC-4FF0-BD01-2F87D97FA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DEB3-1E2A-45B6-8E90-EFD61369D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7339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41382079-E3E0-4A61-86B0-56299BF5E9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7EA35B5-D0B1-45F1-8EE3-6BB263772A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977DC48-C03D-4223-9AC1-0E66FBA3D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4896-DDA3-45BD-A443-2FC68040114A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026633E-8A5D-4615-B05A-8AE209866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0AB8B89-FDDD-49ED-AAB2-84DD7F858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DEB3-1E2A-45B6-8E90-EFD61369D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869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31AE55C-2B47-450D-941A-E2A87430B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6FB1A7-972C-458E-87A5-F3A4461FFE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74AD47F-46D2-4F98-A855-AC66A1EE1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4896-DDA3-45BD-A443-2FC68040114A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2C18A06-A77D-4EE8-AEB4-E0C1283D5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DF820C-8F85-4527-808B-0A8F5F883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DEB3-1E2A-45B6-8E90-EFD61369D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5335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931693-2C57-4EA9-A21D-0CA803DA9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D011189B-8576-464E-A591-EC334520F1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14E8A61-9AD7-4B79-9A70-5828FD333F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4896-DDA3-45BD-A443-2FC68040114A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FBFCF35-DC55-448A-80A0-6269DEDF5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1405C38-5F5C-4720-80CD-FA7EB8E87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DEB3-1E2A-45B6-8E90-EFD61369D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8556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5BCAC8D-8628-4EC5-8AC2-21C514D50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9262EE9-C913-4571-9D76-D115C9C464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0369CB6-535B-4479-86A4-5711CB9CA7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6BC393E8-FEF2-41FB-856F-7A5CE5D95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4896-DDA3-45BD-A443-2FC68040114A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F592B802-7399-45AC-8AAD-22F2EB385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42152F0-9406-4F00-873D-DF9000058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DEB3-1E2A-45B6-8E90-EFD61369D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8948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2C4A6CA-07EE-4A66-B509-8845C8BF4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3CFE130-BC5E-4E77-915D-2F997CAF7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9859950-27A0-4CB2-AE4A-1CE26BAE6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71871B6F-BFC4-4F9C-B6EC-8256335295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26C8283-0341-4AFF-9CBD-C1120B1CE1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5FB86044-2BAE-4417-8007-D74BDA9A1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4896-DDA3-45BD-A443-2FC68040114A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A0C9A780-F558-4AB4-AFE2-4F75A733E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324E218-35B7-452B-93A2-A3F09FE61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DEB3-1E2A-45B6-8E90-EFD61369D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345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3ACA30B-3353-4624-B954-65D827652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EE5ED08E-CBB2-4CC5-AE90-84F1BECCC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4896-DDA3-45BD-A443-2FC68040114A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A22531D-0C85-4311-A0A8-6DC366A59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B715A751-3429-4B14-A667-83B202CB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DEB3-1E2A-45B6-8E90-EFD61369D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461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1D721B5A-3BEF-44A2-88BE-36540D3A7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4896-DDA3-45BD-A443-2FC68040114A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37F4726-7BDE-44DC-94D3-FAC326BF7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95AB8FE-13A5-4DEB-B93E-912A29CC9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DEB3-1E2A-45B6-8E90-EFD61369D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368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6D824E-CB67-45D8-A7BC-5CFD97429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D166218-A64D-4AD9-A024-8D9C08761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F74C78FF-1EB1-4F53-9375-B090BC408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9452D5E-AF64-4483-84CE-DECDE53FE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4896-DDA3-45BD-A443-2FC68040114A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788E920-3229-4726-86C4-11537776E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B358F91-F135-4226-8222-F71A31A3F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DEB3-1E2A-45B6-8E90-EFD61369D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352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F77A96B-E270-4BA1-873B-FDF41B14D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51B06C5-E638-4EA7-9D3E-DC355AF299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46A9FD2-277D-4F89-8563-D19D3D080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867E54A-C27C-4720-BCC7-0BEAABC13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4896-DDA3-45BD-A443-2FC68040114A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F78C185-2FA1-4262-ADFF-F97B02C23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EFC38B5A-201B-4FF5-9D2F-7275C9CC1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5DEB3-1E2A-45B6-8E90-EFD61369D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1197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F929339A-7E29-41D3-A450-CFAAD2095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4F7243C-9744-42A6-8B29-B9B49570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A11CA7E-11DE-44D3-9580-8F079132DF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B4896-DDA3-45BD-A443-2FC68040114A}" type="datetimeFigureOut">
              <a:rPr lang="tr-TR" smtClean="0"/>
              <a:t>16.04.2019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BC2F86B-ABED-4236-A2F8-5789F7FDDF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00D23B5-440C-4E8B-951A-D3567F88D6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5DEB3-1E2A-45B6-8E90-EFD61369D68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5951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8310DBE-E8D5-4CC8-8590-AB38784AAD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09770" y="1815320"/>
            <a:ext cx="4141760" cy="4141760"/>
          </a:xfrm>
          <a:prstGeom prst="rect">
            <a:avLst/>
          </a:prstGeom>
        </p:spPr>
      </p:pic>
      <p:pic>
        <p:nvPicPr>
          <p:cNvPr id="1028" name="Picture 4" descr="quizzes ile ilgili gÃ¶rsel sonucu">
            <a:extLst>
              <a:ext uri="{FF2B5EF4-FFF2-40B4-BE49-F238E27FC236}">
                <a16:creationId xmlns:a16="http://schemas.microsoft.com/office/drawing/2014/main" id="{9C9AB42F-C006-4B91-9BED-5ABD9B5CEE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253" y="2193608"/>
            <a:ext cx="4268787" cy="3120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8257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DE0C993-51F4-457F-92D2-0826D9F299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CHOOSE THE CORRECT ANSWER 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6E569A5-0DDC-4A9C-A033-55C5BBF7DD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265160" cy="435133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Fiber is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digested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small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intestine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TRUE- FALSE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Vegetables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fruits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fiber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TRUE- FALSE</a:t>
            </a:r>
          </a:p>
          <a:p>
            <a:pPr marL="514350" indent="-514350">
              <a:buAutoNum type="arabicParenR" startAt="3"/>
            </a:pP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Fruit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vegetables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healthier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juices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TRUE- FALSE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12 gram fiber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recommended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health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TRUE- FALSE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Low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intake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fiber can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cause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constipation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TRUE- FALSE</a:t>
            </a: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37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85AFC97-2CCF-45B1-9972-68F48469C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4620"/>
            <a:ext cx="5819775" cy="53623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6) </a:t>
            </a:r>
            <a:r>
              <a:rPr lang="tr-TR" dirty="0" err="1"/>
              <a:t>Which</a:t>
            </a:r>
            <a:r>
              <a:rPr lang="tr-TR" dirty="0"/>
              <a:t> of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contains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fiber?</a:t>
            </a:r>
          </a:p>
          <a:p>
            <a:pPr marL="0" indent="0">
              <a:buNone/>
            </a:pPr>
            <a:r>
              <a:rPr lang="tr-TR" dirty="0"/>
              <a:t>        a) Apple, 1 </a:t>
            </a:r>
            <a:r>
              <a:rPr lang="tr-TR" dirty="0" err="1"/>
              <a:t>medium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skin  </a:t>
            </a:r>
          </a:p>
          <a:p>
            <a:pPr marL="0" indent="0">
              <a:buNone/>
            </a:pPr>
            <a:r>
              <a:rPr lang="tr-TR" dirty="0"/>
              <a:t>        b) </a:t>
            </a:r>
            <a:r>
              <a:rPr lang="tr-TR" dirty="0" err="1"/>
              <a:t>Blueberries</a:t>
            </a:r>
            <a:r>
              <a:rPr lang="tr-TR" dirty="0"/>
              <a:t>, 1 cup</a:t>
            </a:r>
          </a:p>
          <a:p>
            <a:pPr marL="0" indent="0">
              <a:buNone/>
            </a:pPr>
            <a:r>
              <a:rPr lang="tr-TR" dirty="0"/>
              <a:t>        c) Brown </a:t>
            </a:r>
            <a:r>
              <a:rPr lang="tr-TR" dirty="0" err="1"/>
              <a:t>rice</a:t>
            </a:r>
            <a:r>
              <a:rPr lang="tr-TR" dirty="0"/>
              <a:t>, 1 cup</a:t>
            </a:r>
          </a:p>
          <a:p>
            <a:pPr marL="0" indent="0">
              <a:buNone/>
            </a:pPr>
            <a:r>
              <a:rPr lang="tr-TR" dirty="0"/>
              <a:t>        d) </a:t>
            </a:r>
            <a:r>
              <a:rPr lang="tr-TR" dirty="0" err="1"/>
              <a:t>Oatmeal</a:t>
            </a:r>
            <a:r>
              <a:rPr lang="tr-TR" dirty="0"/>
              <a:t>, 1 cup</a:t>
            </a:r>
          </a:p>
          <a:p>
            <a:pPr marL="0" indent="0">
              <a:buNone/>
            </a:pPr>
            <a:r>
              <a:rPr lang="tr-TR" dirty="0"/>
              <a:t>        e) </a:t>
            </a:r>
            <a:r>
              <a:rPr lang="tr-TR" dirty="0" err="1"/>
              <a:t>Raspberries</a:t>
            </a:r>
            <a:r>
              <a:rPr lang="tr-TR" dirty="0"/>
              <a:t>, 1 cup</a:t>
            </a:r>
          </a:p>
          <a:p>
            <a:pPr marL="0" indent="0">
              <a:buNone/>
            </a:pPr>
            <a:r>
              <a:rPr lang="tr-TR" dirty="0"/>
              <a:t>        f) </a:t>
            </a:r>
            <a:r>
              <a:rPr lang="tr-TR" dirty="0" err="1"/>
              <a:t>Strawberries</a:t>
            </a:r>
            <a:r>
              <a:rPr lang="tr-TR" dirty="0"/>
              <a:t>, 1 cup</a:t>
            </a:r>
          </a:p>
          <a:p>
            <a:pPr marL="0" indent="0">
              <a:buNone/>
            </a:pPr>
            <a:r>
              <a:rPr lang="tr-TR" dirty="0"/>
              <a:t>        g) </a:t>
            </a:r>
            <a:r>
              <a:rPr lang="tr-TR" dirty="0" err="1"/>
              <a:t>Whole</a:t>
            </a:r>
            <a:r>
              <a:rPr lang="tr-TR" dirty="0"/>
              <a:t> </a:t>
            </a:r>
            <a:r>
              <a:rPr lang="tr-TR" dirty="0" err="1"/>
              <a:t>wheat</a:t>
            </a:r>
            <a:r>
              <a:rPr lang="tr-TR" dirty="0"/>
              <a:t> </a:t>
            </a:r>
            <a:r>
              <a:rPr lang="tr-TR" dirty="0" err="1"/>
              <a:t>bread</a:t>
            </a:r>
            <a:r>
              <a:rPr lang="tr-TR" dirty="0"/>
              <a:t>, 1 </a:t>
            </a:r>
            <a:r>
              <a:rPr lang="tr-TR" dirty="0" err="1"/>
              <a:t>slice</a:t>
            </a:r>
            <a:endParaRPr lang="tr-TR" dirty="0"/>
          </a:p>
          <a:p>
            <a:endParaRPr lang="tr-TR" dirty="0"/>
          </a:p>
        </p:txBody>
      </p:sp>
      <p:pic>
        <p:nvPicPr>
          <p:cNvPr id="2052" name="Picture 4" descr="apple png ile ilgili gÃ¶rsel sonucu">
            <a:extLst>
              <a:ext uri="{FF2B5EF4-FFF2-40B4-BE49-F238E27FC236}">
                <a16:creationId xmlns:a16="http://schemas.microsoft.com/office/drawing/2014/main" id="{4E4AB842-4409-4795-8E25-BAF8270926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228" y="1581842"/>
            <a:ext cx="361950" cy="537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blueberry png ile ilgili gÃ¶rsel sonucu">
            <a:extLst>
              <a:ext uri="{FF2B5EF4-FFF2-40B4-BE49-F238E27FC236}">
                <a16:creationId xmlns:a16="http://schemas.microsoft.com/office/drawing/2014/main" id="{93B66BF1-5736-42F9-9FCB-CBE68AFC86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6138" y="2157749"/>
            <a:ext cx="727535" cy="537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brown rice png ile ilgili gÃ¶rsel sonucu">
            <a:extLst>
              <a:ext uri="{FF2B5EF4-FFF2-40B4-BE49-F238E27FC236}">
                <a16:creationId xmlns:a16="http://schemas.microsoft.com/office/drawing/2014/main" id="{F78D9B66-BFF3-4096-80BA-F551C55BC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9367" y="2709160"/>
            <a:ext cx="981075" cy="44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oatmeal png ile ilgili gÃ¶rsel sonucu">
            <a:extLst>
              <a:ext uri="{FF2B5EF4-FFF2-40B4-BE49-F238E27FC236}">
                <a16:creationId xmlns:a16="http://schemas.microsoft.com/office/drawing/2014/main" id="{EC87D1D7-2ED1-462F-989C-1BB458D23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0014" y="3238107"/>
            <a:ext cx="750349" cy="537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raspberries png ile ilgili gÃ¶rsel sonucu">
            <a:extLst>
              <a:ext uri="{FF2B5EF4-FFF2-40B4-BE49-F238E27FC236}">
                <a16:creationId xmlns:a16="http://schemas.microsoft.com/office/drawing/2014/main" id="{26EBC379-7CAE-4342-83DB-B8AD4E111C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1411" y="3717153"/>
            <a:ext cx="847553" cy="537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strawberry png ile ilgili gÃ¶rsel sonucu">
            <a:extLst>
              <a:ext uri="{FF2B5EF4-FFF2-40B4-BE49-F238E27FC236}">
                <a16:creationId xmlns:a16="http://schemas.microsoft.com/office/drawing/2014/main" id="{AEB387F8-E28C-4380-A628-E3AEC75B6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9396" y="4298247"/>
            <a:ext cx="676275" cy="584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whole wheat bread png ile ilgili gÃ¶rsel sonucu">
            <a:extLst>
              <a:ext uri="{FF2B5EF4-FFF2-40B4-BE49-F238E27FC236}">
                <a16:creationId xmlns:a16="http://schemas.microsoft.com/office/drawing/2014/main" id="{FC18B28C-A6D8-4211-9AA7-F268A07EFE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06" y="4809633"/>
            <a:ext cx="632761" cy="632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3585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whole grains png ile ilgili gÃ¶rsel sonucu">
            <a:extLst>
              <a:ext uri="{FF2B5EF4-FFF2-40B4-BE49-F238E27FC236}">
                <a16:creationId xmlns:a16="http://schemas.microsoft.com/office/drawing/2014/main" id="{C46F2825-E14F-4483-9AC0-7F9C290798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81" b="-1"/>
          <a:stretch/>
        </p:blipFill>
        <p:spPr bwMode="auto">
          <a:xfrm>
            <a:off x="6706581" y="2247531"/>
            <a:ext cx="5485419" cy="4610469"/>
          </a:xfrm>
          <a:custGeom>
            <a:avLst/>
            <a:gdLst>
              <a:gd name="connsiteX0" fmla="*/ 3140343 w 5485419"/>
              <a:gd name="connsiteY0" fmla="*/ 0 h 4610469"/>
              <a:gd name="connsiteX1" fmla="*/ 5360901 w 5485419"/>
              <a:gd name="connsiteY1" fmla="*/ 919786 h 4610469"/>
              <a:gd name="connsiteX2" fmla="*/ 5485419 w 5485419"/>
              <a:gd name="connsiteY2" fmla="*/ 1056789 h 4610469"/>
              <a:gd name="connsiteX3" fmla="*/ 5485419 w 5485419"/>
              <a:gd name="connsiteY3" fmla="*/ 4610469 h 4610469"/>
              <a:gd name="connsiteX4" fmla="*/ 366137 w 5485419"/>
              <a:gd name="connsiteY4" fmla="*/ 4610469 h 4610469"/>
              <a:gd name="connsiteX5" fmla="*/ 246784 w 5485419"/>
              <a:gd name="connsiteY5" fmla="*/ 4362707 h 4610469"/>
              <a:gd name="connsiteX6" fmla="*/ 0 w 5485419"/>
              <a:gd name="connsiteY6" fmla="*/ 3140344 h 4610469"/>
              <a:gd name="connsiteX7" fmla="*/ 3140343 w 5485419"/>
              <a:gd name="connsiteY7" fmla="*/ 0 h 4610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485419" h="4610469">
                <a:moveTo>
                  <a:pt x="3140343" y="0"/>
                </a:moveTo>
                <a:cubicBezTo>
                  <a:pt x="4007525" y="0"/>
                  <a:pt x="4792611" y="351495"/>
                  <a:pt x="5360901" y="919786"/>
                </a:cubicBezTo>
                <a:lnTo>
                  <a:pt x="5485419" y="1056789"/>
                </a:lnTo>
                <a:lnTo>
                  <a:pt x="5485419" y="4610469"/>
                </a:lnTo>
                <a:lnTo>
                  <a:pt x="366137" y="4610469"/>
                </a:lnTo>
                <a:lnTo>
                  <a:pt x="246784" y="4362707"/>
                </a:lnTo>
                <a:cubicBezTo>
                  <a:pt x="87874" y="3987002"/>
                  <a:pt x="0" y="3573935"/>
                  <a:pt x="0" y="3140344"/>
                </a:cubicBezTo>
                <a:cubicBezTo>
                  <a:pt x="0" y="1405980"/>
                  <a:pt x="1405980" y="0"/>
                  <a:pt x="3140343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legumes png ile ilgili gÃ¶rsel sonucu">
            <a:extLst>
              <a:ext uri="{FF2B5EF4-FFF2-40B4-BE49-F238E27FC236}">
                <a16:creationId xmlns:a16="http://schemas.microsoft.com/office/drawing/2014/main" id="{8AB39811-3D0A-42EC-8AB8-2072B16ACA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24" b="-3"/>
          <a:stretch/>
        </p:blipFill>
        <p:spPr bwMode="auto">
          <a:xfrm>
            <a:off x="6486140" y="114301"/>
            <a:ext cx="4548867" cy="2614366"/>
          </a:xfrm>
          <a:custGeom>
            <a:avLst/>
            <a:gdLst>
              <a:gd name="connsiteX0" fmla="*/ 28132 w 4548867"/>
              <a:gd name="connsiteY0" fmla="*/ 0 h 2614366"/>
              <a:gd name="connsiteX1" fmla="*/ 4520736 w 4548867"/>
              <a:gd name="connsiteY1" fmla="*/ 0 h 2614366"/>
              <a:gd name="connsiteX2" fmla="*/ 4537124 w 4548867"/>
              <a:gd name="connsiteY2" fmla="*/ 107385 h 2614366"/>
              <a:gd name="connsiteX3" fmla="*/ 4548867 w 4548867"/>
              <a:gd name="connsiteY3" fmla="*/ 339933 h 2614366"/>
              <a:gd name="connsiteX4" fmla="*/ 2274434 w 4548867"/>
              <a:gd name="connsiteY4" fmla="*/ 2614366 h 2614366"/>
              <a:gd name="connsiteX5" fmla="*/ 0 w 4548867"/>
              <a:gd name="connsiteY5" fmla="*/ 339933 h 2614366"/>
              <a:gd name="connsiteX6" fmla="*/ 11743 w 4548867"/>
              <a:gd name="connsiteY6" fmla="*/ 107385 h 2614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48867" h="2614366">
                <a:moveTo>
                  <a:pt x="28132" y="0"/>
                </a:moveTo>
                <a:lnTo>
                  <a:pt x="4520736" y="0"/>
                </a:lnTo>
                <a:lnTo>
                  <a:pt x="4537124" y="107385"/>
                </a:lnTo>
                <a:cubicBezTo>
                  <a:pt x="4544889" y="183845"/>
                  <a:pt x="4548867" y="261424"/>
                  <a:pt x="4548867" y="339933"/>
                </a:cubicBezTo>
                <a:cubicBezTo>
                  <a:pt x="4548867" y="1596068"/>
                  <a:pt x="3530568" y="2614366"/>
                  <a:pt x="2274434" y="2614366"/>
                </a:cubicBezTo>
                <a:cubicBezTo>
                  <a:pt x="1018299" y="2614366"/>
                  <a:pt x="0" y="1596068"/>
                  <a:pt x="0" y="339933"/>
                </a:cubicBezTo>
                <a:cubicBezTo>
                  <a:pt x="0" y="261424"/>
                  <a:pt x="3978" y="183845"/>
                  <a:pt x="11743" y="107385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3B37BAF8-EA97-496B-9DF6-3D53B6A199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Unvan 1">
            <a:extLst>
              <a:ext uri="{FF2B5EF4-FFF2-40B4-BE49-F238E27FC236}">
                <a16:creationId xmlns:a16="http://schemas.microsoft.com/office/drawing/2014/main" id="{A4E5528C-E5EB-4277-9627-53587180D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661" y="1310640"/>
            <a:ext cx="5286665" cy="47503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7) G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ood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sources of fiber include:</a:t>
            </a: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Whole grains</a:t>
            </a: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Legumes</a:t>
            </a: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Both of the above</a:t>
            </a:r>
          </a:p>
          <a:p>
            <a:pPr marL="0" indent="0">
              <a:buNone/>
            </a:pPr>
            <a:r>
              <a:rPr lang="tr-TR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Neither of the above</a:t>
            </a:r>
          </a:p>
          <a:p>
            <a:endParaRPr lang="tr-T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49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92042EF-3E54-4378-B437-2927BE4C71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7680"/>
            <a:ext cx="10515600" cy="5689283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8) </a:t>
            </a:r>
            <a:r>
              <a:rPr lang="en-US" dirty="0"/>
              <a:t>Carrots are good for your hearing.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   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TRUE- FALSE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en-US" dirty="0"/>
              <a:t>Garlic and onions kill flu and cold viruses.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    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TRUE- FALSE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10) </a:t>
            </a:r>
            <a:r>
              <a:rPr lang="en-US" dirty="0"/>
              <a:t>Blueberries fight the bacteria that cause ear infections.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     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TRUE- FALSE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11) </a:t>
            </a:r>
            <a:r>
              <a:rPr lang="en-US" dirty="0"/>
              <a:t>Spinach is good for your spirits because it contains a lot of calcium. 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           </a:t>
            </a:r>
            <a:r>
              <a:rPr lang="tr-T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TRUE- FALSE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5675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E03ADF-2F8B-480F-87FE-19FF575AE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743575" cy="4351338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12) </a:t>
            </a:r>
            <a:r>
              <a:rPr lang="tr-TR" dirty="0" err="1"/>
              <a:t>Which</a:t>
            </a:r>
            <a:r>
              <a:rPr lang="tr-TR" dirty="0"/>
              <a:t> </a:t>
            </a:r>
            <a:r>
              <a:rPr lang="tr-TR" dirty="0" err="1"/>
              <a:t>fruit</a:t>
            </a:r>
            <a:r>
              <a:rPr lang="tr-TR" dirty="0"/>
              <a:t> is </a:t>
            </a:r>
            <a:r>
              <a:rPr lang="tr-TR" dirty="0" err="1"/>
              <a:t>highest</a:t>
            </a:r>
            <a:r>
              <a:rPr lang="tr-TR" dirty="0"/>
              <a:t> in vitamin C?</a:t>
            </a:r>
          </a:p>
          <a:p>
            <a:pPr marL="0" indent="0">
              <a:buNone/>
            </a:pPr>
            <a:r>
              <a:rPr lang="tr-TR" dirty="0"/>
              <a:t>a)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b)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c) 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d) </a:t>
            </a:r>
          </a:p>
        </p:txBody>
      </p:sp>
      <p:pic>
        <p:nvPicPr>
          <p:cNvPr id="4100" name="Picture 4" descr="orange png ile ilgili gÃ¶rsel sonucu">
            <a:extLst>
              <a:ext uri="{FF2B5EF4-FFF2-40B4-BE49-F238E27FC236}">
                <a16:creationId xmlns:a16="http://schemas.microsoft.com/office/drawing/2014/main" id="{C71B6A40-6BD1-42CA-8862-2F27BEB5E0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2220120"/>
            <a:ext cx="1291704" cy="856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apple png ile ilgili gÃ¶rsel sonucu">
            <a:extLst>
              <a:ext uri="{FF2B5EF4-FFF2-40B4-BE49-F238E27FC236}">
                <a16:creationId xmlns:a16="http://schemas.microsoft.com/office/drawing/2014/main" id="{3A4EA4CC-A20C-47F2-AAFC-9A307D223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076576"/>
            <a:ext cx="847725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banana png ile ilgili gÃ¶rsel sonucu">
            <a:extLst>
              <a:ext uri="{FF2B5EF4-FFF2-40B4-BE49-F238E27FC236}">
                <a16:creationId xmlns:a16="http://schemas.microsoft.com/office/drawing/2014/main" id="{73FE0F9B-BB07-43E8-96A8-A0AB4CEC84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0968" y="4167190"/>
            <a:ext cx="1055867" cy="700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pear png ile ilgili gÃ¶rsel sonucu">
            <a:extLst>
              <a:ext uri="{FF2B5EF4-FFF2-40B4-BE49-F238E27FC236}">
                <a16:creationId xmlns:a16="http://schemas.microsoft.com/office/drawing/2014/main" id="{F2ECE52A-1EB6-4353-81DE-C26D31B0D0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050" y="5110165"/>
            <a:ext cx="1142205" cy="1142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86563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tomato png ile ilgili gÃ¶rsel sonucu">
            <a:extLst>
              <a:ext uri="{FF2B5EF4-FFF2-40B4-BE49-F238E27FC236}">
                <a16:creationId xmlns:a16="http://schemas.microsoft.com/office/drawing/2014/main" id="{E120F78C-4647-4804-A347-92DFE39D2C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39" r="13662" b="-2"/>
          <a:stretch/>
        </p:blipFill>
        <p:spPr bwMode="auto">
          <a:xfrm>
            <a:off x="3125968" y="2527222"/>
            <a:ext cx="3316388" cy="3316386"/>
          </a:xfrm>
          <a:custGeom>
            <a:avLst/>
            <a:gdLst>
              <a:gd name="connsiteX0" fmla="*/ 3028805 w 6057610"/>
              <a:gd name="connsiteY0" fmla="*/ 0 h 6057610"/>
              <a:gd name="connsiteX1" fmla="*/ 6057610 w 6057610"/>
              <a:gd name="connsiteY1" fmla="*/ 3028805 h 6057610"/>
              <a:gd name="connsiteX2" fmla="*/ 3028805 w 6057610"/>
              <a:gd name="connsiteY2" fmla="*/ 6057610 h 6057610"/>
              <a:gd name="connsiteX3" fmla="*/ 0 w 6057610"/>
              <a:gd name="connsiteY3" fmla="*/ 3028805 h 6057610"/>
              <a:gd name="connsiteX4" fmla="*/ 3028805 w 6057610"/>
              <a:gd name="connsiteY4" fmla="*/ 0 h 6057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7610" h="6057610">
                <a:moveTo>
                  <a:pt x="3028805" y="0"/>
                </a:moveTo>
                <a:cubicBezTo>
                  <a:pt x="4701568" y="0"/>
                  <a:pt x="6057610" y="1356042"/>
                  <a:pt x="6057610" y="3028805"/>
                </a:cubicBezTo>
                <a:cubicBezTo>
                  <a:pt x="6057610" y="4701568"/>
                  <a:pt x="4701568" y="6057610"/>
                  <a:pt x="3028805" y="6057610"/>
                </a:cubicBezTo>
                <a:cubicBezTo>
                  <a:pt x="1356042" y="6057610"/>
                  <a:pt x="0" y="4701568"/>
                  <a:pt x="0" y="3028805"/>
                </a:cubicBezTo>
                <a:cubicBezTo>
                  <a:pt x="0" y="1356042"/>
                  <a:pt x="1356042" y="0"/>
                  <a:pt x="3028805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arrot png ile ilgili gÃ¶rsel sonucu">
            <a:extLst>
              <a:ext uri="{FF2B5EF4-FFF2-40B4-BE49-F238E27FC236}">
                <a16:creationId xmlns:a16="http://schemas.microsoft.com/office/drawing/2014/main" id="{701C5DA6-2162-4B17-8D18-CA841C839E2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r="16518"/>
          <a:stretch/>
        </p:blipFill>
        <p:spPr bwMode="auto">
          <a:xfrm>
            <a:off x="338582" y="131013"/>
            <a:ext cx="4443799" cy="3776782"/>
          </a:xfrm>
          <a:custGeom>
            <a:avLst/>
            <a:gdLst>
              <a:gd name="connsiteX0" fmla="*/ 0 w 4443799"/>
              <a:gd name="connsiteY0" fmla="*/ 0 h 3776782"/>
              <a:gd name="connsiteX1" fmla="*/ 4164578 w 4443799"/>
              <a:gd name="connsiteY1" fmla="*/ 0 h 3776782"/>
              <a:gd name="connsiteX2" fmla="*/ 4238884 w 4443799"/>
              <a:gd name="connsiteY2" fmla="*/ 154250 h 3776782"/>
              <a:gd name="connsiteX3" fmla="*/ 4443799 w 4443799"/>
              <a:gd name="connsiteY3" fmla="*/ 1169228 h 3776782"/>
              <a:gd name="connsiteX4" fmla="*/ 1836244 w 4443799"/>
              <a:gd name="connsiteY4" fmla="*/ 3776782 h 3776782"/>
              <a:gd name="connsiteX5" fmla="*/ 177598 w 4443799"/>
              <a:gd name="connsiteY5" fmla="*/ 3181344 h 3776782"/>
              <a:gd name="connsiteX6" fmla="*/ 0 w 4443799"/>
              <a:gd name="connsiteY6" fmla="*/ 3019932 h 3776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3799" h="3776782">
                <a:moveTo>
                  <a:pt x="0" y="0"/>
                </a:moveTo>
                <a:lnTo>
                  <a:pt x="4164578" y="0"/>
                </a:lnTo>
                <a:lnTo>
                  <a:pt x="4238884" y="154250"/>
                </a:lnTo>
                <a:cubicBezTo>
                  <a:pt x="4370833" y="466214"/>
                  <a:pt x="4443799" y="809200"/>
                  <a:pt x="4443799" y="1169228"/>
                </a:cubicBezTo>
                <a:cubicBezTo>
                  <a:pt x="4443799" y="2609341"/>
                  <a:pt x="3276357" y="3776782"/>
                  <a:pt x="1836244" y="3776782"/>
                </a:cubicBezTo>
                <a:cubicBezTo>
                  <a:pt x="1206195" y="3776782"/>
                  <a:pt x="628337" y="3553326"/>
                  <a:pt x="177598" y="3181344"/>
                </a:cubicBezTo>
                <a:lnTo>
                  <a:pt x="0" y="3019932"/>
                </a:ln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spinach png ile ilgili gÃ¶rsel sonucu">
            <a:extLst>
              <a:ext uri="{FF2B5EF4-FFF2-40B4-BE49-F238E27FC236}">
                <a16:creationId xmlns:a16="http://schemas.microsoft.com/office/drawing/2014/main" id="{C3E2C082-6D64-4BB9-B598-C2DD1C5FAC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65" r="9385" b="3"/>
          <a:stretch/>
        </p:blipFill>
        <p:spPr bwMode="auto">
          <a:xfrm>
            <a:off x="20" y="3917273"/>
            <a:ext cx="3440566" cy="2950205"/>
          </a:xfrm>
          <a:custGeom>
            <a:avLst/>
            <a:gdLst>
              <a:gd name="connsiteX0" fmla="*/ 1539166 w 3440586"/>
              <a:gd name="connsiteY0" fmla="*/ 0 h 2950205"/>
              <a:gd name="connsiteX1" fmla="*/ 3440586 w 3440586"/>
              <a:gd name="connsiteY1" fmla="*/ 1901419 h 2950205"/>
              <a:gd name="connsiteX2" fmla="*/ 3211095 w 3440586"/>
              <a:gd name="connsiteY2" fmla="*/ 2807749 h 2950205"/>
              <a:gd name="connsiteX3" fmla="*/ 3124550 w 3440586"/>
              <a:gd name="connsiteY3" fmla="*/ 2950205 h 2950205"/>
              <a:gd name="connsiteX4" fmla="*/ 0 w 3440586"/>
              <a:gd name="connsiteY4" fmla="*/ 2950205 h 2950205"/>
              <a:gd name="connsiteX5" fmla="*/ 0 w 3440586"/>
              <a:gd name="connsiteY5" fmla="*/ 788141 h 2950205"/>
              <a:gd name="connsiteX6" fmla="*/ 71938 w 3440586"/>
              <a:gd name="connsiteY6" fmla="*/ 691940 h 2950205"/>
              <a:gd name="connsiteX7" fmla="*/ 1539166 w 3440586"/>
              <a:gd name="connsiteY7" fmla="*/ 0 h 2950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40586" h="2950205">
                <a:moveTo>
                  <a:pt x="1539166" y="0"/>
                </a:moveTo>
                <a:cubicBezTo>
                  <a:pt x="2589292" y="0"/>
                  <a:pt x="3440586" y="851294"/>
                  <a:pt x="3440586" y="1901419"/>
                </a:cubicBezTo>
                <a:cubicBezTo>
                  <a:pt x="3440586" y="2229583"/>
                  <a:pt x="3357452" y="2538330"/>
                  <a:pt x="3211095" y="2807749"/>
                </a:cubicBezTo>
                <a:lnTo>
                  <a:pt x="3124550" y="2950205"/>
                </a:lnTo>
                <a:lnTo>
                  <a:pt x="0" y="2950205"/>
                </a:lnTo>
                <a:lnTo>
                  <a:pt x="0" y="788141"/>
                </a:lnTo>
                <a:lnTo>
                  <a:pt x="71938" y="691940"/>
                </a:lnTo>
                <a:cubicBezTo>
                  <a:pt x="420687" y="269355"/>
                  <a:pt x="948471" y="0"/>
                  <a:pt x="1539166" y="0"/>
                </a:cubicBezTo>
                <a:close/>
              </a:path>
            </a:pathLst>
          </a:cu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DD257392-088E-4D55-B128-FFD59A895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64C3D0-E4C5-4E32-94D6-061D4A9F2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4684" y="2421682"/>
            <a:ext cx="4333468" cy="363928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tr-TR" sz="2000" dirty="0">
                <a:solidFill>
                  <a:srgbClr val="000000"/>
                </a:solidFill>
              </a:rPr>
              <a:t>13)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Lycopene</a:t>
            </a:r>
            <a:r>
              <a:rPr lang="tr-T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antioxidant in tomatoes, carrots and spinach, protects us from what?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Heart disease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Sun damage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Cancer</a:t>
            </a:r>
          </a:p>
          <a:p>
            <a:pPr marL="0" indent="0">
              <a:buNone/>
            </a:pPr>
            <a:r>
              <a:rPr lang="tr-TR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D) All of the above</a:t>
            </a:r>
          </a:p>
          <a:p>
            <a:pPr marL="0" indent="0">
              <a:buNone/>
            </a:pPr>
            <a:endParaRPr lang="tr-T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416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9E0BF12-71B5-42C2-8D17-0BCAFCE33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0575"/>
            <a:ext cx="7839075" cy="5386388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14)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veggie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provides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protein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calorie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tr-TR" dirty="0"/>
              <a:t>  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Broccoli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B) Kale</a:t>
            </a: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C)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Mushrooms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D) Lima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beans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6146" name="Picture 2" descr="broccoli png ile ilgili gÃ¶rsel sonucu">
            <a:extLst>
              <a:ext uri="{FF2B5EF4-FFF2-40B4-BE49-F238E27FC236}">
                <a16:creationId xmlns:a16="http://schemas.microsoft.com/office/drawing/2014/main" id="{D9BE8BA7-A351-4731-8E17-EB16B4A68D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2293" y="1373389"/>
            <a:ext cx="70493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kale png ile ilgili gÃ¶rsel sonucu">
            <a:extLst>
              <a:ext uri="{FF2B5EF4-FFF2-40B4-BE49-F238E27FC236}">
                <a16:creationId xmlns:a16="http://schemas.microsoft.com/office/drawing/2014/main" id="{64E4992F-F447-411A-96AA-9C5A585E26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353" y="2154439"/>
            <a:ext cx="829870" cy="528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mushroom png ile ilgili gÃ¶rsel sonucu">
            <a:extLst>
              <a:ext uri="{FF2B5EF4-FFF2-40B4-BE49-F238E27FC236}">
                <a16:creationId xmlns:a16="http://schemas.microsoft.com/office/drawing/2014/main" id="{1A8B0458-7805-438B-846A-653F7DB439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353" y="2775351"/>
            <a:ext cx="533336" cy="526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lima bean png ile ilgili gÃ¶rsel sonucu">
            <a:extLst>
              <a:ext uri="{FF2B5EF4-FFF2-40B4-BE49-F238E27FC236}">
                <a16:creationId xmlns:a16="http://schemas.microsoft.com/office/drawing/2014/main" id="{0274D8A9-680E-48EE-9DF7-C6DF6D51F4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402" y="3483769"/>
            <a:ext cx="757237" cy="282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112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5A4221B1-745D-47F2-AA89-F7515C14D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tr-TR" sz="4000" b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ANSWERS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B31506-1E15-42FE-9920-39BE2EAFB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tr-TR" sz="1900" dirty="0" err="1">
                <a:solidFill>
                  <a:srgbClr val="000000"/>
                </a:solidFill>
              </a:rPr>
              <a:t>False</a:t>
            </a:r>
            <a:r>
              <a:rPr lang="tr-TR" sz="1900" dirty="0">
                <a:solidFill>
                  <a:srgbClr val="000000"/>
                </a:solidFill>
              </a:rPr>
              <a:t>          8) </a:t>
            </a:r>
            <a:r>
              <a:rPr lang="tr-TR" sz="1900" dirty="0" err="1">
                <a:solidFill>
                  <a:srgbClr val="000000"/>
                </a:solidFill>
              </a:rPr>
              <a:t>False</a:t>
            </a:r>
            <a:endParaRPr lang="tr-TR" sz="1900" dirty="0">
              <a:solidFill>
                <a:srgbClr val="000000"/>
              </a:solidFill>
            </a:endParaRPr>
          </a:p>
          <a:p>
            <a:pPr marL="514350" indent="-514350">
              <a:buAutoNum type="arabicParenR"/>
            </a:pPr>
            <a:r>
              <a:rPr lang="tr-TR" sz="1900" dirty="0">
                <a:solidFill>
                  <a:srgbClr val="000000"/>
                </a:solidFill>
              </a:rPr>
              <a:t>True           9) True</a:t>
            </a:r>
          </a:p>
          <a:p>
            <a:pPr marL="514350" indent="-514350">
              <a:buAutoNum type="arabicParenR"/>
            </a:pPr>
            <a:r>
              <a:rPr lang="tr-TR" sz="1900" dirty="0">
                <a:solidFill>
                  <a:srgbClr val="000000"/>
                </a:solidFill>
              </a:rPr>
              <a:t>True          10) </a:t>
            </a:r>
            <a:r>
              <a:rPr lang="tr-TR" sz="1900" dirty="0" err="1">
                <a:solidFill>
                  <a:srgbClr val="000000"/>
                </a:solidFill>
              </a:rPr>
              <a:t>False</a:t>
            </a:r>
            <a:endParaRPr lang="tr-TR" sz="1900" dirty="0">
              <a:solidFill>
                <a:srgbClr val="000000"/>
              </a:solidFill>
            </a:endParaRPr>
          </a:p>
          <a:p>
            <a:pPr marL="514350" indent="-514350">
              <a:buAutoNum type="arabicParenR"/>
            </a:pPr>
            <a:r>
              <a:rPr lang="tr-TR" sz="1900" dirty="0" err="1">
                <a:solidFill>
                  <a:srgbClr val="000000"/>
                </a:solidFill>
              </a:rPr>
              <a:t>False</a:t>
            </a:r>
            <a:r>
              <a:rPr lang="tr-TR" sz="1900" dirty="0">
                <a:solidFill>
                  <a:srgbClr val="000000"/>
                </a:solidFill>
              </a:rPr>
              <a:t>         11) </a:t>
            </a:r>
            <a:r>
              <a:rPr lang="tr-TR" sz="1900" dirty="0" err="1">
                <a:solidFill>
                  <a:srgbClr val="000000"/>
                </a:solidFill>
              </a:rPr>
              <a:t>False</a:t>
            </a:r>
            <a:endParaRPr lang="tr-TR" sz="1900" dirty="0">
              <a:solidFill>
                <a:srgbClr val="000000"/>
              </a:solidFill>
            </a:endParaRPr>
          </a:p>
          <a:p>
            <a:pPr marL="514350" indent="-514350">
              <a:buAutoNum type="arabicParenR"/>
            </a:pPr>
            <a:r>
              <a:rPr lang="tr-TR" sz="1900" dirty="0">
                <a:solidFill>
                  <a:srgbClr val="000000"/>
                </a:solidFill>
              </a:rPr>
              <a:t>True          12) A</a:t>
            </a:r>
          </a:p>
          <a:p>
            <a:pPr marL="514350" indent="-514350">
              <a:buAutoNum type="arabicParenR"/>
            </a:pPr>
            <a:r>
              <a:rPr lang="tr-TR" sz="1900" dirty="0">
                <a:solidFill>
                  <a:srgbClr val="000000"/>
                </a:solidFill>
              </a:rPr>
              <a:t>E                13) D</a:t>
            </a:r>
          </a:p>
          <a:p>
            <a:pPr marL="514350" indent="-514350">
              <a:buAutoNum type="arabicParenR"/>
            </a:pPr>
            <a:r>
              <a:rPr lang="tr-TR" sz="1900" dirty="0">
                <a:solidFill>
                  <a:srgbClr val="000000"/>
                </a:solidFill>
              </a:rPr>
              <a:t>C                14) C</a:t>
            </a:r>
          </a:p>
          <a:p>
            <a:pPr marL="514350" indent="-514350">
              <a:buAutoNum type="arabicParenR"/>
            </a:pPr>
            <a:endParaRPr lang="tr-TR" sz="1900" dirty="0">
              <a:solidFill>
                <a:srgbClr val="000000"/>
              </a:solidFill>
            </a:endParaRPr>
          </a:p>
          <a:p>
            <a:pPr marL="514350" indent="-514350">
              <a:buAutoNum type="arabicParenR"/>
            </a:pPr>
            <a:endParaRPr lang="tr-TR" sz="1900" dirty="0">
              <a:solidFill>
                <a:srgbClr val="000000"/>
              </a:solidFill>
            </a:endParaRPr>
          </a:p>
          <a:p>
            <a:pPr marL="514350" indent="-514350">
              <a:buAutoNum type="arabicParenR"/>
            </a:pPr>
            <a:endParaRPr lang="tr-TR" sz="1900" dirty="0">
              <a:solidFill>
                <a:srgbClr val="000000"/>
              </a:solidFill>
            </a:endParaRPr>
          </a:p>
          <a:p>
            <a:pPr marL="514350" indent="-514350">
              <a:buAutoNum type="arabicParenR"/>
            </a:pPr>
            <a:endParaRPr lang="tr-TR" sz="19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73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335</Words>
  <Application>Microsoft Office PowerPoint</Application>
  <PresentationFormat>Geniş ekran</PresentationFormat>
  <Paragraphs>61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Teması</vt:lpstr>
      <vt:lpstr>PowerPoint Sunusu</vt:lpstr>
      <vt:lpstr>CHOOSE THE CORRECT ANSWER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ANSWERS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Şeyma Alma</dc:creator>
  <cp:lastModifiedBy>Şeyma Alma</cp:lastModifiedBy>
  <cp:revision>11</cp:revision>
  <dcterms:created xsi:type="dcterms:W3CDTF">2019-04-15T01:02:43Z</dcterms:created>
  <dcterms:modified xsi:type="dcterms:W3CDTF">2019-04-16T14:47:22Z</dcterms:modified>
</cp:coreProperties>
</file>